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2" r:id="rId6"/>
    <p:sldId id="263" r:id="rId7"/>
    <p:sldId id="264" r:id="rId8"/>
    <p:sldId id="417" r:id="rId9"/>
    <p:sldId id="416" r:id="rId10"/>
    <p:sldId id="419" r:id="rId11"/>
    <p:sldId id="420" r:id="rId12"/>
    <p:sldId id="41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25608F-E6FF-44BA-BB89-EEBEEF805B09}" v="1" dt="2025-02-12T20:05:18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6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dy Trunfio" userId="73a0409d-d0a6-4c02-91a4-3d8e35a6008b" providerId="ADAL" clId="{6025608F-E6FF-44BA-BB89-EEBEEF805B09}"/>
    <pc:docChg chg="addSld modSld">
      <pc:chgData name="Jody Trunfio" userId="73a0409d-d0a6-4c02-91a4-3d8e35a6008b" providerId="ADAL" clId="{6025608F-E6FF-44BA-BB89-EEBEEF805B09}" dt="2025-02-12T20:05:18.022" v="0"/>
      <pc:docMkLst>
        <pc:docMk/>
      </pc:docMkLst>
      <pc:sldChg chg="add">
        <pc:chgData name="Jody Trunfio" userId="73a0409d-d0a6-4c02-91a4-3d8e35a6008b" providerId="ADAL" clId="{6025608F-E6FF-44BA-BB89-EEBEEF805B09}" dt="2025-02-12T20:05:18.022" v="0"/>
        <pc:sldMkLst>
          <pc:docMk/>
          <pc:sldMk cId="1701382455" sldId="416"/>
        </pc:sldMkLst>
      </pc:sldChg>
      <pc:sldChg chg="add">
        <pc:chgData name="Jody Trunfio" userId="73a0409d-d0a6-4c02-91a4-3d8e35a6008b" providerId="ADAL" clId="{6025608F-E6FF-44BA-BB89-EEBEEF805B09}" dt="2025-02-12T20:05:18.022" v="0"/>
        <pc:sldMkLst>
          <pc:docMk/>
          <pc:sldMk cId="2466018776" sldId="417"/>
        </pc:sldMkLst>
      </pc:sldChg>
      <pc:sldChg chg="add">
        <pc:chgData name="Jody Trunfio" userId="73a0409d-d0a6-4c02-91a4-3d8e35a6008b" providerId="ADAL" clId="{6025608F-E6FF-44BA-BB89-EEBEEF805B09}" dt="2025-02-12T20:05:18.022" v="0"/>
        <pc:sldMkLst>
          <pc:docMk/>
          <pc:sldMk cId="2776385716" sldId="418"/>
        </pc:sldMkLst>
      </pc:sldChg>
      <pc:sldChg chg="add">
        <pc:chgData name="Jody Trunfio" userId="73a0409d-d0a6-4c02-91a4-3d8e35a6008b" providerId="ADAL" clId="{6025608F-E6FF-44BA-BB89-EEBEEF805B09}" dt="2025-02-12T20:05:18.022" v="0"/>
        <pc:sldMkLst>
          <pc:docMk/>
          <pc:sldMk cId="1417065510" sldId="419"/>
        </pc:sldMkLst>
      </pc:sldChg>
      <pc:sldChg chg="add">
        <pc:chgData name="Jody Trunfio" userId="73a0409d-d0a6-4c02-91a4-3d8e35a6008b" providerId="ADAL" clId="{6025608F-E6FF-44BA-BB89-EEBEEF805B09}" dt="2025-02-12T20:05:18.022" v="0"/>
        <pc:sldMkLst>
          <pc:docMk/>
          <pc:sldMk cId="2620552929" sldId="420"/>
        </pc:sldMkLst>
      </pc:sldChg>
    </pc:docChg>
  </pc:docChgLst>
  <pc:docChgLst>
    <pc:chgData name="Jennifer Tetreault" userId="ca84e6dd5348d017" providerId="LiveId" clId="{BFD252A9-7C22-44DA-8F9D-714D2A878EAF}"/>
    <pc:docChg chg="custSel addSld delSld modSld sldOrd">
      <pc:chgData name="Jennifer Tetreault" userId="ca84e6dd5348d017" providerId="LiveId" clId="{BFD252A9-7C22-44DA-8F9D-714D2A878EAF}" dt="2025-01-29T16:53:37.673" v="149" actId="20577"/>
      <pc:docMkLst>
        <pc:docMk/>
      </pc:docMkLst>
      <pc:sldChg chg="modSp mod">
        <pc:chgData name="Jennifer Tetreault" userId="ca84e6dd5348d017" providerId="LiveId" clId="{BFD252A9-7C22-44DA-8F9D-714D2A878EAF}" dt="2025-01-29T16:50:12.078" v="73" actId="113"/>
        <pc:sldMkLst>
          <pc:docMk/>
          <pc:sldMk cId="3784996045" sldId="256"/>
        </pc:sldMkLst>
        <pc:spChg chg="mod">
          <ac:chgData name="Jennifer Tetreault" userId="ca84e6dd5348d017" providerId="LiveId" clId="{BFD252A9-7C22-44DA-8F9D-714D2A878EAF}" dt="2025-01-29T16:49:42.514" v="11" actId="27636"/>
          <ac:spMkLst>
            <pc:docMk/>
            <pc:sldMk cId="3784996045" sldId="256"/>
            <ac:spMk id="5" creationId="{16B8DBFE-47C6-AACB-17ED-E4C645A96C8D}"/>
          </ac:spMkLst>
        </pc:spChg>
        <pc:spChg chg="mod">
          <ac:chgData name="Jennifer Tetreault" userId="ca84e6dd5348d017" providerId="LiveId" clId="{BFD252A9-7C22-44DA-8F9D-714D2A878EAF}" dt="2025-01-29T16:50:12.078" v="73" actId="113"/>
          <ac:spMkLst>
            <pc:docMk/>
            <pc:sldMk cId="3784996045" sldId="256"/>
            <ac:spMk id="6" creationId="{1D535C4B-9B97-FE02-BDAE-468747C15243}"/>
          </ac:spMkLst>
        </pc:spChg>
      </pc:sldChg>
      <pc:sldChg chg="del">
        <pc:chgData name="Jennifer Tetreault" userId="ca84e6dd5348d017" providerId="LiveId" clId="{BFD252A9-7C22-44DA-8F9D-714D2A878EAF}" dt="2025-01-29T16:44:04.198" v="0" actId="47"/>
        <pc:sldMkLst>
          <pc:docMk/>
          <pc:sldMk cId="3335983419" sldId="258"/>
        </pc:sldMkLst>
      </pc:sldChg>
      <pc:sldChg chg="addSp modSp mod">
        <pc:chgData name="Jennifer Tetreault" userId="ca84e6dd5348d017" providerId="LiveId" clId="{BFD252A9-7C22-44DA-8F9D-714D2A878EAF}" dt="2025-01-29T16:46:17.209" v="7" actId="1076"/>
        <pc:sldMkLst>
          <pc:docMk/>
          <pc:sldMk cId="2141917572" sldId="263"/>
        </pc:sldMkLst>
        <pc:spChg chg="mod">
          <ac:chgData name="Jennifer Tetreault" userId="ca84e6dd5348d017" providerId="LiveId" clId="{BFD252A9-7C22-44DA-8F9D-714D2A878EAF}" dt="2025-01-29T16:46:10.164" v="6" actId="1076"/>
          <ac:spMkLst>
            <pc:docMk/>
            <pc:sldMk cId="2141917572" sldId="263"/>
            <ac:spMk id="6" creationId="{14721870-C924-9AB4-DB45-E30E960DA8B7}"/>
          </ac:spMkLst>
        </pc:spChg>
        <pc:spChg chg="add mod">
          <ac:chgData name="Jennifer Tetreault" userId="ca84e6dd5348d017" providerId="LiveId" clId="{BFD252A9-7C22-44DA-8F9D-714D2A878EAF}" dt="2025-01-29T16:46:17.209" v="7" actId="1076"/>
          <ac:spMkLst>
            <pc:docMk/>
            <pc:sldMk cId="2141917572" sldId="263"/>
            <ac:spMk id="8" creationId="{86A8C6D9-10F6-8D27-DC0E-63B10EC8C19E}"/>
          </ac:spMkLst>
        </pc:spChg>
      </pc:sldChg>
      <pc:sldChg chg="addSp delSp modSp add mod ord">
        <pc:chgData name="Jennifer Tetreault" userId="ca84e6dd5348d017" providerId="LiveId" clId="{BFD252A9-7C22-44DA-8F9D-714D2A878EAF}" dt="2025-01-29T16:53:37.673" v="149" actId="20577"/>
        <pc:sldMkLst>
          <pc:docMk/>
          <pc:sldMk cId="4020376614" sldId="264"/>
        </pc:sldMkLst>
        <pc:spChg chg="mod">
          <ac:chgData name="Jennifer Tetreault" userId="ca84e6dd5348d017" providerId="LiveId" clId="{BFD252A9-7C22-44DA-8F9D-714D2A878EAF}" dt="2025-01-29T16:53:37.673" v="149" actId="20577"/>
          <ac:spMkLst>
            <pc:docMk/>
            <pc:sldMk cId="4020376614" sldId="264"/>
            <ac:spMk id="11" creationId="{1FF9293F-FFB4-1580-3C3D-A604DA24359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7EE81-1C9C-6EB5-3141-12DD2B58E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5FBF23-1098-B0CF-A752-A2403A2D0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C56F0-2DCE-5796-4E6D-4EC0AC425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26AD-8E23-0437-0148-3AD4EA9A1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21E86-121E-A444-A7FC-07C887EC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EEE3D-3C89-12B2-0304-F7042605D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74C5E-6DF1-A2F8-90DB-9BFCEF6C7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4419F-1426-0EB9-43F7-3754533EE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A4922-0DC7-814C-C923-EB3F59368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39A47-AAB9-3C4D-FB32-C1E2CD143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0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6B2B4-FF70-8C31-81C9-E45073DDF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A3797-1182-0211-8C0B-5D2030B19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7D8AF-0DEC-7614-5449-2A25E8EF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944E7-2528-16A7-70E6-3BB37BA9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8614D-CFB8-A58F-1D72-33B2AA2C9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48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0954A-B134-AADA-28AB-6F6EB28D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EA950-EC7D-78EC-CAB8-F3E3325784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CB40B-C606-D2F9-1EBA-8609C1E59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0425DE-CC12-3E86-7E1A-9138D1A23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375B9B-ED13-E6BD-0C7E-294201874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080B3-5D47-FA8E-0416-DDD1320B8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80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F4722-7A11-C16F-F684-BCBCC9C8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A5098-39EE-98F5-CEE2-08CB467DF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9493B-5A96-46D9-CE0B-11081B893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23D67F-F0C2-3B75-F213-322C107B0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5CB7CA-E74C-C648-64C8-9B74C902E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4C1F6-6338-239A-885E-DDEA72E20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B21333-B9DF-208B-9D9F-D6A02726D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361905-0D45-D7A3-8964-8F27303B5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7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07187-5DD3-4F65-E3F1-470D58C9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C2F09-0CA6-CD21-AB8C-0383D8B3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8D0B6-E66A-1C83-B0DA-ACD7D6C12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9DC22-373C-9396-3873-4339E4BD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0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CF9B7F-215D-AE47-9D86-BBFD74AC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C67577-C5F4-2A26-A4C2-47535EFB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307F6-2047-E000-856B-9A3933619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3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BEE9F-3E18-8EF7-864A-C5F807AD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7300E-89CB-F1FA-FDBB-1F376B9D2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19F4E-EF1A-3D60-EA33-238488A19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7B065E-DECB-6D36-9F5D-91EC2B123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AF8CB-75D7-0F41-50CF-30F0E0AB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9EA54-5D13-10F1-44C8-CAE197C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2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0966C-37A7-F6D2-BF39-5C3D7DD4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134BC7-82AE-3EB1-286D-66B3B638F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45502-F6A3-D1E5-F5B2-7A9A51C7F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DE0F0-EB27-E722-A29A-09837291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FA618-48C4-5C30-C7DB-2D31CEF2E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B9391-CEF3-3BF6-41D1-28779893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49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410B-1E42-77C1-36EF-44171F81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7A9FE0-66BD-0CB7-A3D2-EC1AC062D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E4B74-A95E-A898-FD73-F41C4E52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3C09A-7CF3-6270-0DDB-18764758F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A6644-908C-B01A-9F00-C4D0036A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1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E392B9-A25B-13C9-D6B5-7FC54488D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C5555E-96A0-FB0E-107B-D7D67925F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C1FD6-18AB-824C-D9C2-A4384D43E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55F22-3FF8-EF44-936E-35EE5A5F6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79F67-0298-B557-05B0-2A141E5A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6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97E68B-C75A-58F7-12BF-4F042A4B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5B251-565B-D19E-A323-BAFB3F255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B9CBE-6A39-7E72-8C38-943100950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2045BE-A641-4A69-B1F5-0962D314EFCC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C7DAB-A888-6125-99D7-0B75826924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F54FC-0A80-B5C1-AADF-66488BDEF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737FB-D1E4-4AF3-A119-8000A18F4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4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sha.gov/laws-regs/interlinking/standards/1926.100(a)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118BE2-F0F5-1968-3A75-3AAA60C45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Safety Minute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35C4B-9B97-FE02-BDAE-468747C15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4536" y="640080"/>
            <a:ext cx="5053066" cy="55430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/>
              <a:t>OSHA Recordkeeping</a:t>
            </a:r>
          </a:p>
          <a:p>
            <a:r>
              <a:rPr lang="en-US" sz="1900" dirty="0"/>
              <a:t>All municipalities are to keep active OSHA 300 logs.  </a:t>
            </a:r>
          </a:p>
          <a:p>
            <a:r>
              <a:rPr lang="en-US" sz="1900" dirty="0"/>
              <a:t>Requirements of how to do this in CFR 1904. </a:t>
            </a:r>
          </a:p>
          <a:p>
            <a:r>
              <a:rPr lang="en-US" sz="1900" i="1" dirty="0"/>
              <a:t>Note: workers comp cases are not always recordable!! </a:t>
            </a:r>
          </a:p>
          <a:p>
            <a:r>
              <a:rPr lang="en-US" sz="1900" dirty="0"/>
              <a:t>Unlike private sector counterpart, you do NOT have to submit electronically unless requested to do so. </a:t>
            </a:r>
          </a:p>
          <a:p>
            <a:endParaRPr lang="en-US" sz="1900" dirty="0"/>
          </a:p>
          <a:p>
            <a:pPr marL="0" indent="0">
              <a:buNone/>
            </a:pPr>
            <a:r>
              <a:rPr lang="en-US" sz="1900" b="1" dirty="0"/>
              <a:t>Hard Hat vs. Safety Helmets</a:t>
            </a:r>
          </a:p>
          <a:p>
            <a:r>
              <a:rPr lang="en-US" sz="1900" dirty="0"/>
              <a:t>OSHA has shifted in recommending/ requiring safety helmets vs. traditional hard hats. </a:t>
            </a:r>
          </a:p>
          <a:p>
            <a:r>
              <a:rPr lang="en-US" sz="1900" dirty="0"/>
              <a:t>Required hazard assessments to determine safest option. </a:t>
            </a:r>
          </a:p>
          <a:p>
            <a:endParaRPr lang="en-US" sz="1900" dirty="0"/>
          </a:p>
          <a:p>
            <a:pPr marL="0" indent="0">
              <a:buNone/>
            </a:pPr>
            <a:r>
              <a:rPr lang="en-US" sz="1900" b="1" dirty="0"/>
              <a:t>Recent Fatality Acknowledged</a:t>
            </a:r>
          </a:p>
          <a:p>
            <a:endParaRPr lang="en-US" sz="19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B8DBFE-47C6-AACB-17ED-E4C645A96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5374" y="5845629"/>
            <a:ext cx="5057398" cy="1012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Jennifer Tetreault-</a:t>
            </a:r>
            <a:r>
              <a:rPr lang="en-US" sz="1400" dirty="0" err="1"/>
              <a:t>Mannarino,MSP</a:t>
            </a:r>
            <a:r>
              <a:rPr lang="en-US" sz="1400" dirty="0"/>
              <a:t> OSHM</a:t>
            </a:r>
          </a:p>
          <a:p>
            <a:pPr marL="0" indent="0">
              <a:buNone/>
            </a:pPr>
            <a:r>
              <a:rPr lang="en-US" sz="1400" dirty="0"/>
              <a:t> Authorized OSHA Outreach Trainer</a:t>
            </a:r>
          </a:p>
          <a:p>
            <a:pPr marL="0" indent="0">
              <a:buNone/>
            </a:pPr>
            <a:r>
              <a:rPr lang="en-US" sz="1400" dirty="0"/>
              <a:t>Owner/ Director </a:t>
            </a:r>
            <a:r>
              <a:rPr lang="en-US" sz="1400" dirty="0" err="1"/>
              <a:t>HazCommpliance</a:t>
            </a:r>
            <a:r>
              <a:rPr lang="en-US" sz="1400" dirty="0"/>
              <a:t>, LLC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8499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84A7A9-D424-D607-9AE5-739FE6331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Safety Minute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2E77C11-F1BC-4FC3-02FF-BB5CBBEF0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2772" y="1477283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OSHA Recordkeeping</a:t>
            </a:r>
          </a:p>
          <a:p>
            <a:r>
              <a:rPr lang="en-US" sz="2800" dirty="0"/>
              <a:t>All municipalities are to keep active OSHA 300 logs.  </a:t>
            </a:r>
          </a:p>
          <a:p>
            <a:r>
              <a:rPr lang="en-US" sz="2800" dirty="0"/>
              <a:t>Requirements of how to do this in CFR 1904. </a:t>
            </a:r>
          </a:p>
          <a:p>
            <a:r>
              <a:rPr lang="en-US" sz="2800" i="1" dirty="0"/>
              <a:t>Note: workers comp cases are not always recordable!! </a:t>
            </a:r>
          </a:p>
          <a:p>
            <a:r>
              <a:rPr lang="en-US" sz="2800" dirty="0"/>
              <a:t>Unlike private sector counterpart, you do NOT have to submit electronically unless requested to do so.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78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9986CC-9E58-366B-FF24-8E8FE1F5D1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9220"/>
          <a:stretch/>
        </p:blipFill>
        <p:spPr>
          <a:xfrm>
            <a:off x="1296051" y="643467"/>
            <a:ext cx="959989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9BBC38-BDD2-0984-3C3C-E5E5F8E7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6DD2066-6945-9126-F689-627B726E3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B0BA25-E67C-2F50-29D5-144A0F12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EBFF3F-4C36-FC9B-3C64-C4C0CB61A7AE}"/>
              </a:ext>
            </a:extLst>
          </p:cNvPr>
          <p:cNvSpPr txBox="1"/>
          <p:nvPr/>
        </p:nvSpPr>
        <p:spPr>
          <a:xfrm>
            <a:off x="1219201" y="2061703"/>
            <a:ext cx="1004751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0070C1"/>
                </a:solidFill>
                <a:latin typeface="CIDFont+F3"/>
              </a:rPr>
              <a:t>7.0 OSHA 300 Online Submissions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CIDFont+F5"/>
              </a:rPr>
              <a:t>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Public sector employers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3"/>
              </a:rPr>
              <a:t>do not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submit their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2"/>
              </a:rPr>
              <a:t>OSHA 300 Log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to the OSHA online tracking application.</a:t>
            </a:r>
          </a:p>
          <a:p>
            <a:pPr algn="l"/>
            <a:r>
              <a:rPr lang="en-US" sz="1800" b="0" i="0" u="none" strike="noStrike" baseline="0" dirty="0">
                <a:solidFill>
                  <a:srgbClr val="0563C2"/>
                </a:solidFill>
                <a:latin typeface="CIDFont+F1"/>
              </a:rPr>
              <a:t>www.osha.gov/injuryreporting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. This is only required for private sector employers.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CIDFont+F5"/>
              </a:rPr>
              <a:t>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Employers must continue submitting the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2"/>
              </a:rPr>
              <a:t>Form 101 – Employer’s First Report of Injury/Fatality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to DIA. The DIA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worker’s compensation reporting is separate from the DLS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2"/>
              </a:rPr>
              <a:t>OSHA 300 Log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. </a:t>
            </a:r>
            <a:r>
              <a:rPr lang="en-US" sz="1800" b="0" i="0" u="none" strike="noStrike" baseline="0" dirty="0">
                <a:solidFill>
                  <a:srgbClr val="0563C2"/>
                </a:solidFill>
                <a:latin typeface="CIDFont+F1"/>
              </a:rPr>
              <a:t>https://www.mass.gov/how-to/filean-</a:t>
            </a:r>
          </a:p>
          <a:p>
            <a:pPr algn="l"/>
            <a:r>
              <a:rPr lang="en-US" sz="1800" b="0" i="0" u="none" strike="noStrike" baseline="0" dirty="0">
                <a:solidFill>
                  <a:srgbClr val="0563C2"/>
                </a:solidFill>
                <a:latin typeface="CIDFont+F1"/>
              </a:rPr>
              <a:t>employers-first-report-of-injury-illness-or-death-form-101-online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.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CIDFont+F5"/>
              </a:rPr>
              <a:t>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Employers selected for the BLS survey will be sent log-in information in January after the collection year to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CIDFont+F1"/>
              </a:rPr>
              <a:t>submit their information.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3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6A811C-CAB7-D088-AD1E-314C527BC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9BFAA37-EF82-6275-2032-56001CCDD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E307AA-E879-FC58-4842-AACBA1126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994EAF-9F76-92A3-369D-98C9FF2BE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Safety Minute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31057-8577-F8F8-E2DF-A08F13BBB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E78041F-2F18-3FBA-E7CF-E5503BA6D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2772" y="1477283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Hard Hat vs. Safety Helmets</a:t>
            </a:r>
          </a:p>
          <a:p>
            <a:r>
              <a:rPr lang="en-US" sz="2800" dirty="0"/>
              <a:t>OSHA has shifted in recommending/ requiring safety helmets vs. traditional hard hats. </a:t>
            </a:r>
          </a:p>
          <a:p>
            <a:r>
              <a:rPr lang="en-US" sz="2800" dirty="0"/>
              <a:t>Required hazard assessments to determine safest option.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86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39E0A-7C60-5917-A3CC-B7E8E39BC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3E20DB6-A14A-6111-59AC-5CDA9E09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CB1901-4EB4-079B-9DB2-7DFD5459C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B05C65-F8B5-3BE8-FA18-AA3BFE59449A}"/>
              </a:ext>
            </a:extLst>
          </p:cNvPr>
          <p:cNvSpPr txBox="1"/>
          <p:nvPr/>
        </p:nvSpPr>
        <p:spPr>
          <a:xfrm>
            <a:off x="1589314" y="5827263"/>
            <a:ext cx="838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https://www.osha.gov/sites/default/files/publications/safety_helmet_shib.pdf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21870-C924-9AB4-DB45-E30E960DA8B7}"/>
              </a:ext>
            </a:extLst>
          </p:cNvPr>
          <p:cNvSpPr txBox="1"/>
          <p:nvPr/>
        </p:nvSpPr>
        <p:spPr>
          <a:xfrm>
            <a:off x="865414" y="2169772"/>
            <a:ext cx="98298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Choosing the right head protection </a:t>
            </a:r>
          </a:p>
          <a:p>
            <a:endParaRPr lang="en-US" b="1" dirty="0"/>
          </a:p>
          <a:p>
            <a:r>
              <a:rPr lang="en-US" dirty="0"/>
              <a:t>Employers must conduct a hazard assessment at their job site and based on the workplace hazards determine whether head protect ion is necessary and if so, the most appropriate type. 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Considerations when selecting head protection. </a:t>
            </a:r>
          </a:p>
          <a:p>
            <a:endParaRPr lang="en-US" dirty="0"/>
          </a:p>
          <a:p>
            <a:r>
              <a:rPr lang="en-US" b="1" dirty="0"/>
              <a:t>Construction Sites. </a:t>
            </a:r>
          </a:p>
          <a:p>
            <a:endParaRPr lang="en-US" dirty="0"/>
          </a:p>
          <a:p>
            <a:r>
              <a:rPr lang="en-US" dirty="0"/>
              <a:t>For construction sites, especially those with high risks of falling objects and debris, impacts from equipment, awkward working positions, and/or slip, trip, and fall hazards: consider Type II head protection with chin straps.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A8C6D9-10F6-8D27-DC0E-63B10EC8C19E}"/>
              </a:ext>
            </a:extLst>
          </p:cNvPr>
          <p:cNvSpPr txBox="1"/>
          <p:nvPr/>
        </p:nvSpPr>
        <p:spPr>
          <a:xfrm>
            <a:off x="865414" y="766382"/>
            <a:ext cx="1010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sng" dirty="0">
                <a:solidFill>
                  <a:srgbClr val="0071BC"/>
                </a:solidFill>
                <a:effectLst/>
                <a:latin typeface="Source Sans Pro" panose="020B0503030403020204" pitchFamily="34" charset="0"/>
                <a:hlinkClick r:id="rId2"/>
              </a:rPr>
              <a:t>1926.100(a)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Employees working in areas where there is a possible danger of head injury from impact, or from falling or flying objects, or from electrical shock and burns, shall be protected by protective helmets.</a:t>
            </a:r>
          </a:p>
        </p:txBody>
      </p:sp>
    </p:spTree>
    <p:extLst>
      <p:ext uri="{BB962C8B-B14F-4D97-AF65-F5344CB8AC3E}">
        <p14:creationId xmlns:p14="http://schemas.microsoft.com/office/powerpoint/2010/main" val="2141917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719835-0B30-9BF6-0DE8-FF4642C25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F777226-584F-75C9-54A1-0C61597C8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195349-4CBB-2A46-75A5-32FEE1262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E5507EA-1719-77AB-4FDA-D2A58A76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Safety Minute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EB3A62-A412-157D-C2FD-D724B3F1B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FF9293F-FFB4-1580-3C3D-A604DA243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2772" y="1477283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ffectLst/>
              </a:rPr>
              <a:t>Man Killed At Greenfield Job Site</a:t>
            </a:r>
          </a:p>
          <a:p>
            <a:pPr algn="l">
              <a:spcAft>
                <a:spcPts val="1620"/>
              </a:spcAft>
            </a:pPr>
            <a:r>
              <a:rPr lang="en-US" b="0" i="0" dirty="0">
                <a:solidFill>
                  <a:srgbClr val="414135"/>
                </a:solidFill>
                <a:effectLst/>
                <a:latin typeface="Helvetica" panose="020B0604020202020204" pitchFamily="34" charset="0"/>
              </a:rPr>
              <a:t>A man was killed last week in western Massachusetts after falling into a silo used to mix concrete.</a:t>
            </a:r>
          </a:p>
          <a:p>
            <a:pPr marL="0" indent="0">
              <a:buNone/>
            </a:pPr>
            <a:r>
              <a:rPr lang="en-US" sz="1400" i="1" dirty="0"/>
              <a:t>https://dailyvoice.com/ma/westfield/matthew-nedorostek-idd-as-man-killed-at-greenfield-job-site/</a:t>
            </a:r>
          </a:p>
        </p:txBody>
      </p:sp>
    </p:spTree>
    <p:extLst>
      <p:ext uri="{BB962C8B-B14F-4D97-AF65-F5344CB8AC3E}">
        <p14:creationId xmlns:p14="http://schemas.microsoft.com/office/powerpoint/2010/main" val="4020376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E6227-A498-9999-86B5-9069BAA7E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365124"/>
            <a:ext cx="10634272" cy="437176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Controlling Traffic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6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ZONE</a:t>
            </a:r>
            <a:r>
              <a:rPr lang="en-US" sz="96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601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EB811E5-BC6D-AE7D-7FEC-5BE6D2CF2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38" y="938134"/>
            <a:ext cx="10568066" cy="400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4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Police Detail:</a:t>
            </a:r>
            <a:r>
              <a:rPr lang="en-US" altLang="en-US" sz="44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None/>
            </a:pPr>
            <a:endParaRPr lang="en-US" altLang="en-US" sz="44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Any uniformed sworn law enforcement officer and/or any officially marked police vehicle on a Public Works Project</a:t>
            </a:r>
          </a:p>
          <a:p>
            <a:pPr marL="0" indent="0" eaLnBrk="1" hangingPunct="1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endParaRPr lang="en-US" altLang="en-US" sz="24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82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C99A1D-E513-F5EF-0AA9-4888BF8C9F48}"/>
              </a:ext>
            </a:extLst>
          </p:cNvPr>
          <p:cNvSpPr txBox="1"/>
          <p:nvPr/>
        </p:nvSpPr>
        <p:spPr>
          <a:xfrm>
            <a:off x="774492" y="1087905"/>
            <a:ext cx="1064301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en-US" altLang="en-US" sz="4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Flagger:</a:t>
            </a:r>
            <a:r>
              <a:rPr lang="en-US" altLang="en-US" sz="44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None/>
            </a:pPr>
            <a:endParaRPr lang="en-US" altLang="en-US" sz="44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An individual certified by MassDOT, or a MassDOT approved organization, to perform traffic control services on Public Roads.</a:t>
            </a:r>
          </a:p>
        </p:txBody>
      </p:sp>
    </p:spTree>
    <p:extLst>
      <p:ext uri="{BB962C8B-B14F-4D97-AF65-F5344CB8AC3E}">
        <p14:creationId xmlns:p14="http://schemas.microsoft.com/office/powerpoint/2010/main" val="1417065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EACA7E-B5F3-FC2F-B8DB-FABF299D01AA}"/>
              </a:ext>
            </a:extLst>
          </p:cNvPr>
          <p:cNvSpPr txBox="1"/>
          <p:nvPr/>
        </p:nvSpPr>
        <p:spPr>
          <a:xfrm>
            <a:off x="798225" y="917110"/>
            <a:ext cx="65469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en-US" altLang="en-US" sz="4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Control Officer:</a:t>
            </a:r>
            <a:endParaRPr lang="en-US" altLang="en-US" sz="4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52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1FCB27-6C16-79E1-12BC-CF7601E81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833438"/>
            <a:ext cx="51911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85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546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CIDFont+F1</vt:lpstr>
      <vt:lpstr>CIDFont+F2</vt:lpstr>
      <vt:lpstr>CIDFont+F3</vt:lpstr>
      <vt:lpstr>CIDFont+F5</vt:lpstr>
      <vt:lpstr>Helvetica</vt:lpstr>
      <vt:lpstr>Source Sans Pro</vt:lpstr>
      <vt:lpstr>Office Theme</vt:lpstr>
      <vt:lpstr>Safety Minute</vt:lpstr>
      <vt:lpstr>Safety Minute</vt:lpstr>
      <vt:lpstr>PowerPoint Presentation</vt:lpstr>
      <vt:lpstr>PowerPoint Presentation</vt:lpstr>
      <vt:lpstr>Safety Minute</vt:lpstr>
      <vt:lpstr>PowerPoint Presentation</vt:lpstr>
      <vt:lpstr>Safety Minute</vt:lpstr>
      <vt:lpstr>Who’s Controlling Traffic  in the   WORK ZONE?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Tetreault</dc:creator>
  <cp:lastModifiedBy>Jody Trunfio</cp:lastModifiedBy>
  <cp:revision>1</cp:revision>
  <dcterms:created xsi:type="dcterms:W3CDTF">2025-01-29T15:37:04Z</dcterms:created>
  <dcterms:modified xsi:type="dcterms:W3CDTF">2025-02-12T20:05:21Z</dcterms:modified>
</cp:coreProperties>
</file>