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5.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6.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7.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8.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660" r:id="rId2"/>
  </p:sldMasterIdLst>
  <p:notesMasterIdLst>
    <p:notesMasterId r:id="rId45"/>
  </p:notesMasterIdLst>
  <p:handoutMasterIdLst>
    <p:handoutMasterId r:id="rId46"/>
  </p:handoutMasterIdLst>
  <p:sldIdLst>
    <p:sldId id="340" r:id="rId3"/>
    <p:sldId id="2522" r:id="rId4"/>
    <p:sldId id="2568" r:id="rId5"/>
    <p:sldId id="2555" r:id="rId6"/>
    <p:sldId id="2556" r:id="rId7"/>
    <p:sldId id="283" r:id="rId8"/>
    <p:sldId id="286" r:id="rId9"/>
    <p:sldId id="2554" r:id="rId10"/>
    <p:sldId id="2580" r:id="rId11"/>
    <p:sldId id="2569" r:id="rId12"/>
    <p:sldId id="2578" r:id="rId13"/>
    <p:sldId id="2577" r:id="rId14"/>
    <p:sldId id="2557" r:id="rId15"/>
    <p:sldId id="2559" r:id="rId16"/>
    <p:sldId id="2560" r:id="rId17"/>
    <p:sldId id="2561" r:id="rId18"/>
    <p:sldId id="2587" r:id="rId19"/>
    <p:sldId id="257" r:id="rId20"/>
    <p:sldId id="260" r:id="rId21"/>
    <p:sldId id="259" r:id="rId22"/>
    <p:sldId id="264" r:id="rId23"/>
    <p:sldId id="263" r:id="rId24"/>
    <p:sldId id="262" r:id="rId25"/>
    <p:sldId id="261" r:id="rId26"/>
    <p:sldId id="288" r:id="rId27"/>
    <p:sldId id="289" r:id="rId28"/>
    <p:sldId id="291" r:id="rId29"/>
    <p:sldId id="292" r:id="rId30"/>
    <p:sldId id="290" r:id="rId31"/>
    <p:sldId id="293" r:id="rId32"/>
    <p:sldId id="294" r:id="rId33"/>
    <p:sldId id="295" r:id="rId34"/>
    <p:sldId id="299" r:id="rId35"/>
    <p:sldId id="296" r:id="rId36"/>
    <p:sldId id="297" r:id="rId37"/>
    <p:sldId id="2594" r:id="rId38"/>
    <p:sldId id="2589" r:id="rId39"/>
    <p:sldId id="2590" r:id="rId40"/>
    <p:sldId id="2591" r:id="rId41"/>
    <p:sldId id="2592" r:id="rId42"/>
    <p:sldId id="2593" r:id="rId43"/>
    <p:sldId id="2588" r:id="rId4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5565AF-1E66-575D-6D6F-EDC9C67A1053}" name="Boynton, Adria" initials="AB" userId="S::Boynton.Adria@wseinc.com::efc2acf9-857a-4431-bf24-0f0a5819f7a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CF3"/>
    <a:srgbClr val="CBD7E5"/>
    <a:srgbClr val="D1F1FF"/>
    <a:srgbClr val="CDDFEF"/>
    <a:srgbClr val="007B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EBDBE4-0C9D-46CE-A11D-23B5A049C9CC}" v="2" dt="2025-02-11T19:55:02.7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6029" autoAdjust="0"/>
  </p:normalViewPr>
  <p:slideViewPr>
    <p:cSldViewPr>
      <p:cViewPr varScale="1">
        <p:scale>
          <a:sx n="111" d="100"/>
          <a:sy n="111" d="100"/>
        </p:scale>
        <p:origin x="1596" y="96"/>
      </p:cViewPr>
      <p:guideLst>
        <p:guide orient="horz" pos="1620"/>
        <p:guide pos="2880"/>
      </p:guideLst>
    </p:cSldViewPr>
  </p:slideViewPr>
  <p:notesTextViewPr>
    <p:cViewPr>
      <p:scale>
        <a:sx n="1" d="1"/>
        <a:sy n="1" d="1"/>
      </p:scale>
      <p:origin x="0" y="0"/>
    </p:cViewPr>
  </p:notesTextViewPr>
  <p:notesViewPr>
    <p:cSldViewPr>
      <p:cViewPr varScale="1">
        <p:scale>
          <a:sx n="84" d="100"/>
          <a:sy n="84" d="100"/>
        </p:scale>
        <p:origin x="3054"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3" Type="http://schemas.microsoft.com/office/2018/10/relationships/authors" Target="author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51" Type="http://schemas.microsoft.com/office/2016/11/relationships/changesInfo" Target="changesInfos/changesInfo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k, Linda" userId="137d7196-04b7-4307-b1ce-cb49a212aec2" providerId="ADAL" clId="{70EBDBE4-0C9D-46CE-A11D-23B5A049C9CC}"/>
    <pc:docChg chg="custSel modSld">
      <pc:chgData name="Cook, Linda" userId="137d7196-04b7-4307-b1ce-cb49a212aec2" providerId="ADAL" clId="{70EBDBE4-0C9D-46CE-A11D-23B5A049C9CC}" dt="2025-02-11T19:55:07.468" v="17" actId="1076"/>
      <pc:docMkLst>
        <pc:docMk/>
      </pc:docMkLst>
      <pc:sldChg chg="modSp mod">
        <pc:chgData name="Cook, Linda" userId="137d7196-04b7-4307-b1ce-cb49a212aec2" providerId="ADAL" clId="{70EBDBE4-0C9D-46CE-A11D-23B5A049C9CC}" dt="2025-02-11T19:54:02.197" v="14" actId="6549"/>
        <pc:sldMkLst>
          <pc:docMk/>
          <pc:sldMk cId="0" sldId="291"/>
        </pc:sldMkLst>
        <pc:spChg chg="mod">
          <ac:chgData name="Cook, Linda" userId="137d7196-04b7-4307-b1ce-cb49a212aec2" providerId="ADAL" clId="{70EBDBE4-0C9D-46CE-A11D-23B5A049C9CC}" dt="2025-02-11T19:54:02.197" v="14" actId="6549"/>
          <ac:spMkLst>
            <pc:docMk/>
            <pc:sldMk cId="0" sldId="291"/>
            <ac:spMk id="473" creationId="{00000000-0000-0000-0000-000000000000}"/>
          </ac:spMkLst>
        </pc:spChg>
      </pc:sldChg>
      <pc:sldChg chg="modSp mod">
        <pc:chgData name="Cook, Linda" userId="137d7196-04b7-4307-b1ce-cb49a212aec2" providerId="ADAL" clId="{70EBDBE4-0C9D-46CE-A11D-23B5A049C9CC}" dt="2025-02-11T19:55:07.468" v="17" actId="1076"/>
        <pc:sldMkLst>
          <pc:docMk/>
          <pc:sldMk cId="3089546844" sldId="340"/>
        </pc:sldMkLst>
        <pc:picChg chg="mod">
          <ac:chgData name="Cook, Linda" userId="137d7196-04b7-4307-b1ce-cb49a212aec2" providerId="ADAL" clId="{70EBDBE4-0C9D-46CE-A11D-23B5A049C9CC}" dt="2025-02-11T19:55:07.468" v="17" actId="1076"/>
          <ac:picMkLst>
            <pc:docMk/>
            <pc:sldMk cId="3089546844" sldId="340"/>
            <ac:picMk id="4" creationId="{1D8DA752-D71C-51BF-D5FC-38E309A158B7}"/>
          </ac:picMkLst>
        </pc:picChg>
        <pc:picChg chg="mod">
          <ac:chgData name="Cook, Linda" userId="137d7196-04b7-4307-b1ce-cb49a212aec2" providerId="ADAL" clId="{70EBDBE4-0C9D-46CE-A11D-23B5A049C9CC}" dt="2025-02-11T19:55:02.774" v="16" actId="27636"/>
          <ac:picMkLst>
            <pc:docMk/>
            <pc:sldMk cId="3089546844" sldId="340"/>
            <ac:picMk id="2050" creationId="{277E8A20-6D19-0959-4A67-70DB92914D80}"/>
          </ac:picMkLst>
        </pc:picChg>
      </pc:sldChg>
      <pc:sldChg chg="modSp mod">
        <pc:chgData name="Cook, Linda" userId="137d7196-04b7-4307-b1ce-cb49a212aec2" providerId="ADAL" clId="{70EBDBE4-0C9D-46CE-A11D-23B5A049C9CC}" dt="2025-02-11T19:53:06.439" v="0" actId="1076"/>
        <pc:sldMkLst>
          <pc:docMk/>
          <pc:sldMk cId="3484631806" sldId="2577"/>
        </pc:sldMkLst>
        <pc:spChg chg="mod">
          <ac:chgData name="Cook, Linda" userId="137d7196-04b7-4307-b1ce-cb49a212aec2" providerId="ADAL" clId="{70EBDBE4-0C9D-46CE-A11D-23B5A049C9CC}" dt="2025-02-11T19:53:06.439" v="0" actId="1076"/>
          <ac:spMkLst>
            <pc:docMk/>
            <pc:sldMk cId="3484631806" sldId="2577"/>
            <ac:spMk id="4" creationId="{6B4B1AE9-D26B-0C2B-1F8A-857A9E8F1A44}"/>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massgov-my.sharepoint.com/personal/derrick_salvatore_mass_gov/Documents/reorg/projects/pfas/umass%202025/umass%20tabulatio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massgov-my.sharepoint.com/personal/derrick_salvatore_mass_gov/Documents/reorg/projects/pfas/umass%202025/umass%20tabulation.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https://massgov-my.sharepoint.com/personal/derrick_salvatore_mass_gov/Documents/reorg/projects/pfas/umass%202025/umass%20tabulation.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https://massgov-my.sharepoint.com/personal/derrick_salvatore_mass_gov/Documents/reorg/projects/pfas/umass%202025/umass%20tabulation.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https://massgov-my.sharepoint.com/personal/derrick_salvatore_mass_gov/Documents/reorg/projects/pfas/umass%202025/umass%20tabulation.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https://massgov-my.sharepoint.com/personal/natalie_johnson_mass_gov/Documents/Site%20Discovery%20-%20PFAS/Billerica/PWS%20data.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https://massgov-my.sharepoint.com/personal/derrick_salvatore_mass_gov/Documents/reorg/projects/pfas/umass%202025/umass%20tabulation.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https://massgov-my.sharepoint.com/personal/derrick_salvatore_mass_gov/Documents/reorg/projects/pfas/umass%202025/umass%20tabulation.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https://massgov-my.sharepoint.com/personal/derrick_salvatore_mass_gov/Documents/reorg/projects/pfas/umass%202025/umass%20tabulation.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https://massgov-my.sharepoint.com/personal/derrick_salvatore_mass_gov/Documents/reorg/projects/pfas/umass%202025/umass%20tabulation.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https://massgov-my.sharepoint.com/personal/derrick_salvatore_mass_gov/Documents/reorg/projects/pfas/umass%202025/umass%20tabulation.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PWS Wells, Western</a:t>
            </a:r>
            <a:r>
              <a:rPr lang="en-US" baseline="0"/>
              <a:t> </a:t>
            </a:r>
            <a:r>
              <a:rPr lang="en-US"/>
              <a:t>Region (n=640)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rgbClr val="EF8D4B"/>
              </a:solidFill>
              <a:ln w="19050">
                <a:solidFill>
                  <a:schemeClr val="lt1"/>
                </a:solidFill>
              </a:ln>
              <a:effectLst/>
            </c:spPr>
            <c:extLst>
              <c:ext xmlns:c16="http://schemas.microsoft.com/office/drawing/2014/chart" uri="{C3380CC4-5D6E-409C-BE32-E72D297353CC}">
                <c16:uniqueId val="{00000001-25B3-4145-B42B-C75814F5D5B2}"/>
              </c:ext>
            </c:extLst>
          </c:dPt>
          <c:dPt>
            <c:idx val="1"/>
            <c:bubble3D val="0"/>
            <c:spPr>
              <a:solidFill>
                <a:srgbClr val="FFFF00"/>
              </a:solidFill>
              <a:ln w="19050">
                <a:solidFill>
                  <a:schemeClr val="lt1"/>
                </a:solidFill>
              </a:ln>
              <a:effectLst/>
            </c:spPr>
            <c:extLst>
              <c:ext xmlns:c16="http://schemas.microsoft.com/office/drawing/2014/chart" uri="{C3380CC4-5D6E-409C-BE32-E72D297353CC}">
                <c16:uniqueId val="{00000003-25B3-4145-B42B-C75814F5D5B2}"/>
              </c:ext>
            </c:extLst>
          </c:dPt>
          <c:dPt>
            <c:idx val="2"/>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5-25B3-4145-B42B-C75814F5D5B2}"/>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PWS!$K$2:$K$4</c:f>
              <c:numCache>
                <c:formatCode>0%</c:formatCode>
                <c:ptCount val="3"/>
                <c:pt idx="0">
                  <c:v>3.125E-2</c:v>
                </c:pt>
                <c:pt idx="1">
                  <c:v>5.6250000000000001E-2</c:v>
                </c:pt>
                <c:pt idx="2">
                  <c:v>0.91249999999999998</c:v>
                </c:pt>
              </c:numCache>
            </c:numRef>
          </c:val>
          <c:extLst>
            <c:ext xmlns:c16="http://schemas.microsoft.com/office/drawing/2014/chart" uri="{C3380CC4-5D6E-409C-BE32-E72D297353CC}">
              <c16:uniqueId val="{00000006-25B3-4145-B42B-C75814F5D5B2}"/>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PWS Wells, Central</a:t>
            </a:r>
            <a:r>
              <a:rPr lang="en-US" baseline="0"/>
              <a:t> Region</a:t>
            </a:r>
            <a:r>
              <a:rPr lang="en-US"/>
              <a:t> (n=766)</a:t>
            </a:r>
          </a:p>
        </c:rich>
      </c:tx>
      <c:layout>
        <c:manualLayout>
          <c:xMode val="edge"/>
          <c:yMode val="edge"/>
          <c:x val="0.12619727596411098"/>
          <c:y val="0.10766119416572895"/>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rgbClr val="EF8D4B"/>
              </a:solidFill>
              <a:ln w="19050">
                <a:solidFill>
                  <a:schemeClr val="lt1"/>
                </a:solidFill>
              </a:ln>
              <a:effectLst/>
            </c:spPr>
            <c:extLst>
              <c:ext xmlns:c16="http://schemas.microsoft.com/office/drawing/2014/chart" uri="{C3380CC4-5D6E-409C-BE32-E72D297353CC}">
                <c16:uniqueId val="{00000001-DAA5-4DBE-8571-7C4AAEE374BE}"/>
              </c:ext>
            </c:extLst>
          </c:dPt>
          <c:dPt>
            <c:idx val="1"/>
            <c:bubble3D val="0"/>
            <c:spPr>
              <a:solidFill>
                <a:srgbClr val="FFFF00"/>
              </a:solidFill>
              <a:ln w="19050">
                <a:solidFill>
                  <a:schemeClr val="lt1"/>
                </a:solidFill>
              </a:ln>
              <a:effectLst/>
            </c:spPr>
            <c:extLst>
              <c:ext xmlns:c16="http://schemas.microsoft.com/office/drawing/2014/chart" uri="{C3380CC4-5D6E-409C-BE32-E72D297353CC}">
                <c16:uniqueId val="{00000003-DAA5-4DBE-8571-7C4AAEE374B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AA5-4DBE-8571-7C4AAEE374BE}"/>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PWS!$H$5:$H$7</c:f>
              <c:strCache>
                <c:ptCount val="3"/>
                <c:pt idx="0">
                  <c:v>PFAS6 &gt; 20 ng/L</c:v>
                </c:pt>
                <c:pt idx="1">
                  <c:v>Exceeds EPA MCL</c:v>
                </c:pt>
                <c:pt idx="2">
                  <c:v>Below Regulatory Levels</c:v>
                </c:pt>
              </c:strCache>
            </c:strRef>
          </c:cat>
          <c:val>
            <c:numRef>
              <c:f>PWS!$K$5:$K$7</c:f>
              <c:numCache>
                <c:formatCode>0%</c:formatCode>
                <c:ptCount val="3"/>
                <c:pt idx="0">
                  <c:v>0.17232375979112302</c:v>
                </c:pt>
                <c:pt idx="1">
                  <c:v>0.22845953002611</c:v>
                </c:pt>
                <c:pt idx="2">
                  <c:v>0.59921671018276801</c:v>
                </c:pt>
              </c:numCache>
            </c:numRef>
          </c:val>
          <c:extLst>
            <c:ext xmlns:c16="http://schemas.microsoft.com/office/drawing/2014/chart" uri="{C3380CC4-5D6E-409C-BE32-E72D297353CC}">
              <c16:uniqueId val="{00000006-DAA5-4DBE-8571-7C4AAEE374BE}"/>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PWS Wells, NE Region (n=242)</a:t>
            </a:r>
          </a:p>
        </c:rich>
      </c:tx>
      <c:layout>
        <c:manualLayout>
          <c:xMode val="edge"/>
          <c:yMode val="edge"/>
          <c:x val="0.15121517262265294"/>
          <c:y val="0.10416666666666667"/>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rgbClr val="EF8D4B"/>
              </a:solidFill>
              <a:ln w="19050">
                <a:solidFill>
                  <a:schemeClr val="lt1"/>
                </a:solidFill>
              </a:ln>
              <a:effectLst/>
            </c:spPr>
            <c:extLst>
              <c:ext xmlns:c16="http://schemas.microsoft.com/office/drawing/2014/chart" uri="{C3380CC4-5D6E-409C-BE32-E72D297353CC}">
                <c16:uniqueId val="{00000001-1BFC-4B12-BFF7-38FF22A5833A}"/>
              </c:ext>
            </c:extLst>
          </c:dPt>
          <c:dPt>
            <c:idx val="1"/>
            <c:bubble3D val="0"/>
            <c:spPr>
              <a:solidFill>
                <a:srgbClr val="FFFF00"/>
              </a:solidFill>
              <a:ln w="19050">
                <a:solidFill>
                  <a:schemeClr val="lt1"/>
                </a:solidFill>
              </a:ln>
              <a:effectLst/>
            </c:spPr>
            <c:extLst>
              <c:ext xmlns:c16="http://schemas.microsoft.com/office/drawing/2014/chart" uri="{C3380CC4-5D6E-409C-BE32-E72D297353CC}">
                <c16:uniqueId val="{00000003-1BFC-4B12-BFF7-38FF22A5833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BFC-4B12-BFF7-38FF22A5833A}"/>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PWS!$H$8:$H$10</c:f>
              <c:strCache>
                <c:ptCount val="3"/>
                <c:pt idx="0">
                  <c:v>PFAS6 &gt; 20 ng/L</c:v>
                </c:pt>
                <c:pt idx="1">
                  <c:v>Exceeds EPA MCL</c:v>
                </c:pt>
                <c:pt idx="2">
                  <c:v>Below Regulatory Levels</c:v>
                </c:pt>
              </c:strCache>
            </c:strRef>
          </c:cat>
          <c:val>
            <c:numRef>
              <c:f>PWS!$K$8:$K$10</c:f>
              <c:numCache>
                <c:formatCode>0%</c:formatCode>
                <c:ptCount val="3"/>
                <c:pt idx="0">
                  <c:v>0.252066115702479</c:v>
                </c:pt>
                <c:pt idx="1">
                  <c:v>0.45454545454545503</c:v>
                </c:pt>
                <c:pt idx="2">
                  <c:v>0.29338842975206597</c:v>
                </c:pt>
              </c:numCache>
            </c:numRef>
          </c:val>
          <c:extLst>
            <c:ext xmlns:c16="http://schemas.microsoft.com/office/drawing/2014/chart" uri="{C3380CC4-5D6E-409C-BE32-E72D297353CC}">
              <c16:uniqueId val="{00000006-1BFC-4B12-BFF7-38FF22A5833A}"/>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PWS Wells, SE Region</a:t>
            </a:r>
            <a:r>
              <a:rPr lang="en-US" baseline="0"/>
              <a:t> (n=796)</a:t>
            </a:r>
            <a:endParaRPr lang="en-US"/>
          </a:p>
        </c:rich>
      </c:tx>
      <c:layout>
        <c:manualLayout>
          <c:xMode val="edge"/>
          <c:yMode val="edge"/>
          <c:x val="0.15815961706709739"/>
          <c:y val="0.10416666666666667"/>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rgbClr val="EF8D4B"/>
              </a:solidFill>
              <a:ln w="19050">
                <a:solidFill>
                  <a:schemeClr val="lt1"/>
                </a:solidFill>
              </a:ln>
              <a:effectLst/>
            </c:spPr>
            <c:extLst>
              <c:ext xmlns:c16="http://schemas.microsoft.com/office/drawing/2014/chart" uri="{C3380CC4-5D6E-409C-BE32-E72D297353CC}">
                <c16:uniqueId val="{00000001-C68B-4991-80C4-C72DA266DF61}"/>
              </c:ext>
            </c:extLst>
          </c:dPt>
          <c:dPt>
            <c:idx val="1"/>
            <c:bubble3D val="0"/>
            <c:spPr>
              <a:solidFill>
                <a:srgbClr val="FFFF00"/>
              </a:solidFill>
              <a:ln w="19050">
                <a:solidFill>
                  <a:schemeClr val="lt1"/>
                </a:solidFill>
              </a:ln>
              <a:effectLst/>
            </c:spPr>
            <c:extLst>
              <c:ext xmlns:c16="http://schemas.microsoft.com/office/drawing/2014/chart" uri="{C3380CC4-5D6E-409C-BE32-E72D297353CC}">
                <c16:uniqueId val="{00000003-C68B-4991-80C4-C72DA266DF6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68B-4991-80C4-C72DA266DF61}"/>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PWS!$H$11:$H$13</c:f>
              <c:strCache>
                <c:ptCount val="3"/>
                <c:pt idx="0">
                  <c:v>PFAS6 &gt; 20 ng/L</c:v>
                </c:pt>
                <c:pt idx="1">
                  <c:v>Exceeds EPA MCL</c:v>
                </c:pt>
                <c:pt idx="2">
                  <c:v>Below Regulatory Levels</c:v>
                </c:pt>
              </c:strCache>
            </c:strRef>
          </c:cat>
          <c:val>
            <c:numRef>
              <c:f>PWS!$K$11:$K$13</c:f>
              <c:numCache>
                <c:formatCode>0%</c:formatCode>
                <c:ptCount val="3"/>
                <c:pt idx="0">
                  <c:v>0.13190954773869301</c:v>
                </c:pt>
                <c:pt idx="1">
                  <c:v>0.21105527638190999</c:v>
                </c:pt>
                <c:pt idx="2">
                  <c:v>0.65703517587939697</c:v>
                </c:pt>
              </c:numCache>
            </c:numRef>
          </c:val>
          <c:extLst>
            <c:ext xmlns:c16="http://schemas.microsoft.com/office/drawing/2014/chart" uri="{C3380CC4-5D6E-409C-BE32-E72D297353CC}">
              <c16:uniqueId val="{00000006-C68B-4991-80C4-C72DA266DF61}"/>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PWS</a:t>
            </a:r>
            <a:r>
              <a:rPr lang="en-US" baseline="0"/>
              <a:t> Wells, Statewide (n=2,444)</a:t>
            </a:r>
            <a:endParaRPr lang="en-US"/>
          </a:p>
        </c:rich>
      </c:tx>
      <c:layout>
        <c:manualLayout>
          <c:xMode val="edge"/>
          <c:yMode val="edge"/>
          <c:x val="0.12614151478468988"/>
          <c:y val="0.1128472222222222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rgbClr val="EF8D4B"/>
              </a:solidFill>
              <a:ln w="19050">
                <a:solidFill>
                  <a:schemeClr val="lt1"/>
                </a:solidFill>
              </a:ln>
              <a:effectLst/>
            </c:spPr>
            <c:extLst>
              <c:ext xmlns:c16="http://schemas.microsoft.com/office/drawing/2014/chart" uri="{C3380CC4-5D6E-409C-BE32-E72D297353CC}">
                <c16:uniqueId val="{00000001-41C6-4079-8A28-ED69543096C0}"/>
              </c:ext>
            </c:extLst>
          </c:dPt>
          <c:dPt>
            <c:idx val="1"/>
            <c:bubble3D val="0"/>
            <c:spPr>
              <a:solidFill>
                <a:srgbClr val="FFFF00"/>
              </a:solidFill>
              <a:ln w="19050">
                <a:solidFill>
                  <a:schemeClr val="lt1"/>
                </a:solidFill>
              </a:ln>
              <a:effectLst/>
            </c:spPr>
            <c:extLst>
              <c:ext xmlns:c16="http://schemas.microsoft.com/office/drawing/2014/chart" uri="{C3380CC4-5D6E-409C-BE32-E72D297353CC}">
                <c16:uniqueId val="{00000003-41C6-4079-8A28-ED69543096C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1C6-4079-8A28-ED69543096C0}"/>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PWS!$A$18:$A$20</c:f>
              <c:strCache>
                <c:ptCount val="3"/>
                <c:pt idx="0">
                  <c:v>PFAS6 &gt; 20 ng/L</c:v>
                </c:pt>
                <c:pt idx="1">
                  <c:v>Exceeds EPA MCL</c:v>
                </c:pt>
                <c:pt idx="2">
                  <c:v>Below Regulatory Levels</c:v>
                </c:pt>
              </c:strCache>
            </c:strRef>
          </c:cat>
          <c:val>
            <c:numRef>
              <c:f>PWS!$D$18:$D$20</c:f>
              <c:numCache>
                <c:formatCode>0%</c:formatCode>
                <c:ptCount val="3"/>
                <c:pt idx="0">
                  <c:v>0.13011456628477899</c:v>
                </c:pt>
                <c:pt idx="1">
                  <c:v>0.20008183306055599</c:v>
                </c:pt>
                <c:pt idx="2">
                  <c:v>0.66980360065466404</c:v>
                </c:pt>
              </c:numCache>
            </c:numRef>
          </c:val>
          <c:extLst>
            <c:ext xmlns:c16="http://schemas.microsoft.com/office/drawing/2014/chart" uri="{C3380CC4-5D6E-409C-BE32-E72D297353CC}">
              <c16:uniqueId val="{00000006-41C6-4079-8A28-ED69543096C0}"/>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26196269130686"/>
          <c:y val="5.4454851198318568E-2"/>
          <c:w val="0.82363704015893546"/>
          <c:h val="0.71785760504679919"/>
        </c:manualLayout>
      </c:layout>
      <c:lineChart>
        <c:grouping val="standard"/>
        <c:varyColors val="0"/>
        <c:ser>
          <c:idx val="0"/>
          <c:order val="0"/>
          <c:tx>
            <c:strRef>
              <c:f>'may 28 update'!$G$1</c:f>
              <c:strCache>
                <c:ptCount val="1"/>
                <c:pt idx="0">
                  <c:v>PFHXA</c:v>
                </c:pt>
              </c:strCache>
            </c:strRef>
          </c:tx>
          <c:spPr>
            <a:ln w="12700" cap="rnd">
              <a:solidFill>
                <a:schemeClr val="accent4">
                  <a:lumMod val="75000"/>
                </a:schemeClr>
              </a:solidFill>
              <a:round/>
            </a:ln>
            <a:effectLst/>
          </c:spPr>
          <c:marker>
            <c:symbol val="circle"/>
            <c:size val="5"/>
            <c:spPr>
              <a:solidFill>
                <a:schemeClr val="accent4"/>
              </a:solidFill>
              <a:ln w="12700">
                <a:solidFill>
                  <a:schemeClr val="accent4">
                    <a:lumMod val="75000"/>
                  </a:schemeClr>
                </a:solidFill>
              </a:ln>
              <a:effectLst/>
            </c:spPr>
          </c:marker>
          <c:cat>
            <c:numRef>
              <c:f>'may 28 update'!$B$2:$B$34</c:f>
              <c:numCache>
                <c:formatCode>m/d/yyyy</c:formatCode>
                <c:ptCount val="33"/>
                <c:pt idx="0">
                  <c:v>44475</c:v>
                </c:pt>
                <c:pt idx="1">
                  <c:v>44546</c:v>
                </c:pt>
                <c:pt idx="2">
                  <c:v>44586</c:v>
                </c:pt>
                <c:pt idx="3">
                  <c:v>44678</c:v>
                </c:pt>
                <c:pt idx="4">
                  <c:v>44706</c:v>
                </c:pt>
                <c:pt idx="5">
                  <c:v>44741</c:v>
                </c:pt>
                <c:pt idx="6">
                  <c:v>44768</c:v>
                </c:pt>
                <c:pt idx="7">
                  <c:v>44803</c:v>
                </c:pt>
                <c:pt idx="8">
                  <c:v>44831</c:v>
                </c:pt>
                <c:pt idx="9">
                  <c:v>44859</c:v>
                </c:pt>
                <c:pt idx="10">
                  <c:v>44893</c:v>
                </c:pt>
                <c:pt idx="11">
                  <c:v>44924</c:v>
                </c:pt>
                <c:pt idx="12">
                  <c:v>44967</c:v>
                </c:pt>
                <c:pt idx="13">
                  <c:v>44981</c:v>
                </c:pt>
                <c:pt idx="14">
                  <c:v>45016</c:v>
                </c:pt>
                <c:pt idx="15">
                  <c:v>45044</c:v>
                </c:pt>
                <c:pt idx="16">
                  <c:v>45071</c:v>
                </c:pt>
                <c:pt idx="17">
                  <c:v>45104</c:v>
                </c:pt>
                <c:pt idx="18">
                  <c:v>45133</c:v>
                </c:pt>
                <c:pt idx="19">
                  <c:v>45167</c:v>
                </c:pt>
                <c:pt idx="20">
                  <c:v>45196</c:v>
                </c:pt>
                <c:pt idx="21">
                  <c:v>45225</c:v>
                </c:pt>
                <c:pt idx="22">
                  <c:v>45257</c:v>
                </c:pt>
                <c:pt idx="23">
                  <c:v>45279</c:v>
                </c:pt>
                <c:pt idx="24">
                  <c:v>45317</c:v>
                </c:pt>
                <c:pt idx="25">
                  <c:v>45350</c:v>
                </c:pt>
                <c:pt idx="26">
                  <c:v>45378</c:v>
                </c:pt>
                <c:pt idx="27">
                  <c:v>45407</c:v>
                </c:pt>
                <c:pt idx="28">
                  <c:v>45441</c:v>
                </c:pt>
                <c:pt idx="29">
                  <c:v>45467</c:v>
                </c:pt>
                <c:pt idx="30">
                  <c:v>45498</c:v>
                </c:pt>
                <c:pt idx="31">
                  <c:v>45532</c:v>
                </c:pt>
                <c:pt idx="32">
                  <c:v>45559</c:v>
                </c:pt>
              </c:numCache>
            </c:numRef>
          </c:cat>
          <c:val>
            <c:numRef>
              <c:f>'may 28 update'!$G$2:$G$34</c:f>
              <c:numCache>
                <c:formatCode>General</c:formatCode>
                <c:ptCount val="33"/>
                <c:pt idx="0">
                  <c:v>3.05</c:v>
                </c:pt>
                <c:pt idx="1">
                  <c:v>2.67</c:v>
                </c:pt>
                <c:pt idx="2">
                  <c:v>2.2599999999999998</c:v>
                </c:pt>
                <c:pt idx="3">
                  <c:v>3.2</c:v>
                </c:pt>
                <c:pt idx="4">
                  <c:v>3.05</c:v>
                </c:pt>
                <c:pt idx="5">
                  <c:v>2.8</c:v>
                </c:pt>
                <c:pt idx="6">
                  <c:v>3.54</c:v>
                </c:pt>
                <c:pt idx="7">
                  <c:v>3.92</c:v>
                </c:pt>
                <c:pt idx="8">
                  <c:v>2.64</c:v>
                </c:pt>
                <c:pt idx="9">
                  <c:v>3.28</c:v>
                </c:pt>
                <c:pt idx="10">
                  <c:v>2.94</c:v>
                </c:pt>
                <c:pt idx="11">
                  <c:v>3.76</c:v>
                </c:pt>
                <c:pt idx="12">
                  <c:v>4.04</c:v>
                </c:pt>
                <c:pt idx="13">
                  <c:v>3.08</c:v>
                </c:pt>
                <c:pt idx="14">
                  <c:v>3.05</c:v>
                </c:pt>
                <c:pt idx="15">
                  <c:v>3.4</c:v>
                </c:pt>
                <c:pt idx="16">
                  <c:v>2.94</c:v>
                </c:pt>
                <c:pt idx="17">
                  <c:v>2.73</c:v>
                </c:pt>
                <c:pt idx="18">
                  <c:v>3.56</c:v>
                </c:pt>
                <c:pt idx="19">
                  <c:v>3.02</c:v>
                </c:pt>
                <c:pt idx="20">
                  <c:v>3.51</c:v>
                </c:pt>
                <c:pt idx="21">
                  <c:v>3.08</c:v>
                </c:pt>
                <c:pt idx="22">
                  <c:v>2.74</c:v>
                </c:pt>
                <c:pt idx="24">
                  <c:v>5.77</c:v>
                </c:pt>
                <c:pt idx="25">
                  <c:v>5.46</c:v>
                </c:pt>
                <c:pt idx="26">
                  <c:v>5.98</c:v>
                </c:pt>
                <c:pt idx="27">
                  <c:v>5.61</c:v>
                </c:pt>
                <c:pt idx="28">
                  <c:v>9.0399999999999991</c:v>
                </c:pt>
                <c:pt idx="29">
                  <c:v>6.9</c:v>
                </c:pt>
                <c:pt idx="30">
                  <c:v>1.5</c:v>
                </c:pt>
                <c:pt idx="31">
                  <c:v>7.1</c:v>
                </c:pt>
                <c:pt idx="32">
                  <c:v>5.3</c:v>
                </c:pt>
              </c:numCache>
            </c:numRef>
          </c:val>
          <c:smooth val="0"/>
          <c:extLst>
            <c:ext xmlns:c16="http://schemas.microsoft.com/office/drawing/2014/chart" uri="{C3380CC4-5D6E-409C-BE32-E72D297353CC}">
              <c16:uniqueId val="{00000000-07DF-49BE-9249-704841D981BD}"/>
            </c:ext>
          </c:extLst>
        </c:ser>
        <c:ser>
          <c:idx val="1"/>
          <c:order val="1"/>
          <c:tx>
            <c:strRef>
              <c:f>'may 28 update'!$H$1</c:f>
              <c:strCache>
                <c:ptCount val="1"/>
                <c:pt idx="0">
                  <c:v>PFHPA</c:v>
                </c:pt>
              </c:strCache>
            </c:strRef>
          </c:tx>
          <c:spPr>
            <a:ln w="12700" cap="rnd">
              <a:solidFill>
                <a:srgbClr val="002060"/>
              </a:solidFill>
              <a:round/>
            </a:ln>
            <a:effectLst/>
          </c:spPr>
          <c:marker>
            <c:symbol val="circle"/>
            <c:size val="5"/>
            <c:spPr>
              <a:solidFill>
                <a:srgbClr val="002060"/>
              </a:solidFill>
              <a:ln w="12700">
                <a:solidFill>
                  <a:srgbClr val="002060"/>
                </a:solidFill>
              </a:ln>
              <a:effectLst/>
            </c:spPr>
          </c:marker>
          <c:cat>
            <c:numRef>
              <c:f>'may 28 update'!$B$2:$B$34</c:f>
              <c:numCache>
                <c:formatCode>m/d/yyyy</c:formatCode>
                <c:ptCount val="33"/>
                <c:pt idx="0">
                  <c:v>44475</c:v>
                </c:pt>
                <c:pt idx="1">
                  <c:v>44546</c:v>
                </c:pt>
                <c:pt idx="2">
                  <c:v>44586</c:v>
                </c:pt>
                <c:pt idx="3">
                  <c:v>44678</c:v>
                </c:pt>
                <c:pt idx="4">
                  <c:v>44706</c:v>
                </c:pt>
                <c:pt idx="5">
                  <c:v>44741</c:v>
                </c:pt>
                <c:pt idx="6">
                  <c:v>44768</c:v>
                </c:pt>
                <c:pt idx="7">
                  <c:v>44803</c:v>
                </c:pt>
                <c:pt idx="8">
                  <c:v>44831</c:v>
                </c:pt>
                <c:pt idx="9">
                  <c:v>44859</c:v>
                </c:pt>
                <c:pt idx="10">
                  <c:v>44893</c:v>
                </c:pt>
                <c:pt idx="11">
                  <c:v>44924</c:v>
                </c:pt>
                <c:pt idx="12">
                  <c:v>44967</c:v>
                </c:pt>
                <c:pt idx="13">
                  <c:v>44981</c:v>
                </c:pt>
                <c:pt idx="14">
                  <c:v>45016</c:v>
                </c:pt>
                <c:pt idx="15">
                  <c:v>45044</c:v>
                </c:pt>
                <c:pt idx="16">
                  <c:v>45071</c:v>
                </c:pt>
                <c:pt idx="17">
                  <c:v>45104</c:v>
                </c:pt>
                <c:pt idx="18">
                  <c:v>45133</c:v>
                </c:pt>
                <c:pt idx="19">
                  <c:v>45167</c:v>
                </c:pt>
                <c:pt idx="20">
                  <c:v>45196</c:v>
                </c:pt>
                <c:pt idx="21">
                  <c:v>45225</c:v>
                </c:pt>
                <c:pt idx="22">
                  <c:v>45257</c:v>
                </c:pt>
                <c:pt idx="23">
                  <c:v>45279</c:v>
                </c:pt>
                <c:pt idx="24">
                  <c:v>45317</c:v>
                </c:pt>
                <c:pt idx="25">
                  <c:v>45350</c:v>
                </c:pt>
                <c:pt idx="26">
                  <c:v>45378</c:v>
                </c:pt>
                <c:pt idx="27">
                  <c:v>45407</c:v>
                </c:pt>
                <c:pt idx="28">
                  <c:v>45441</c:v>
                </c:pt>
                <c:pt idx="29">
                  <c:v>45467</c:v>
                </c:pt>
                <c:pt idx="30">
                  <c:v>45498</c:v>
                </c:pt>
                <c:pt idx="31">
                  <c:v>45532</c:v>
                </c:pt>
                <c:pt idx="32">
                  <c:v>45559</c:v>
                </c:pt>
              </c:numCache>
            </c:numRef>
          </c:cat>
          <c:val>
            <c:numRef>
              <c:f>'may 28 update'!$H$2:$H$34</c:f>
              <c:numCache>
                <c:formatCode>General</c:formatCode>
                <c:ptCount val="33"/>
                <c:pt idx="0">
                  <c:v>2.65</c:v>
                </c:pt>
                <c:pt idx="1">
                  <c:v>2.04</c:v>
                </c:pt>
                <c:pt idx="2">
                  <c:v>1.67</c:v>
                </c:pt>
                <c:pt idx="3">
                  <c:v>2.5</c:v>
                </c:pt>
                <c:pt idx="4">
                  <c:v>2.52</c:v>
                </c:pt>
                <c:pt idx="5">
                  <c:v>2.08</c:v>
                </c:pt>
                <c:pt idx="6">
                  <c:v>2.37</c:v>
                </c:pt>
                <c:pt idx="7">
                  <c:v>2.42</c:v>
                </c:pt>
                <c:pt idx="8">
                  <c:v>2.48</c:v>
                </c:pt>
                <c:pt idx="9">
                  <c:v>2.83</c:v>
                </c:pt>
                <c:pt idx="10">
                  <c:v>2.27</c:v>
                </c:pt>
                <c:pt idx="11">
                  <c:v>2.72</c:v>
                </c:pt>
                <c:pt idx="12">
                  <c:v>2.85</c:v>
                </c:pt>
                <c:pt idx="13">
                  <c:v>2.42</c:v>
                </c:pt>
                <c:pt idx="14">
                  <c:v>2.38</c:v>
                </c:pt>
                <c:pt idx="15">
                  <c:v>2.54</c:v>
                </c:pt>
                <c:pt idx="16">
                  <c:v>2.4500000000000002</c:v>
                </c:pt>
                <c:pt idx="17">
                  <c:v>1.56</c:v>
                </c:pt>
                <c:pt idx="18">
                  <c:v>2.56</c:v>
                </c:pt>
                <c:pt idx="19">
                  <c:v>2.11</c:v>
                </c:pt>
                <c:pt idx="20">
                  <c:v>2.6</c:v>
                </c:pt>
                <c:pt idx="21">
                  <c:v>2.62</c:v>
                </c:pt>
                <c:pt idx="22">
                  <c:v>2.42</c:v>
                </c:pt>
                <c:pt idx="23">
                  <c:v>3.33</c:v>
                </c:pt>
                <c:pt idx="24">
                  <c:v>4.1399999999999997</c:v>
                </c:pt>
                <c:pt idx="25">
                  <c:v>3.63</c:v>
                </c:pt>
                <c:pt idx="26">
                  <c:v>5.47</c:v>
                </c:pt>
                <c:pt idx="27">
                  <c:v>6.69</c:v>
                </c:pt>
                <c:pt idx="28">
                  <c:v>10.7</c:v>
                </c:pt>
                <c:pt idx="29">
                  <c:v>7.44</c:v>
                </c:pt>
                <c:pt idx="30">
                  <c:v>1.49</c:v>
                </c:pt>
                <c:pt idx="31">
                  <c:v>7.01</c:v>
                </c:pt>
                <c:pt idx="32">
                  <c:v>4.8499999999999996</c:v>
                </c:pt>
              </c:numCache>
            </c:numRef>
          </c:val>
          <c:smooth val="0"/>
          <c:extLst>
            <c:ext xmlns:c16="http://schemas.microsoft.com/office/drawing/2014/chart" uri="{C3380CC4-5D6E-409C-BE32-E72D297353CC}">
              <c16:uniqueId val="{00000001-07DF-49BE-9249-704841D981BD}"/>
            </c:ext>
          </c:extLst>
        </c:ser>
        <c:dLbls>
          <c:showLegendKey val="0"/>
          <c:showVal val="0"/>
          <c:showCatName val="0"/>
          <c:showSerName val="0"/>
          <c:showPercent val="0"/>
          <c:showBubbleSize val="0"/>
        </c:dLbls>
        <c:marker val="1"/>
        <c:smooth val="0"/>
        <c:axId val="944747016"/>
        <c:axId val="944749064"/>
      </c:lineChart>
      <c:dateAx>
        <c:axId val="944747016"/>
        <c:scaling>
          <c:orientation val="minMax"/>
          <c:max val="45571"/>
          <c:min val="44657"/>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44749064"/>
        <c:crosses val="autoZero"/>
        <c:auto val="1"/>
        <c:lblOffset val="100"/>
        <c:baseTimeUnit val="days"/>
        <c:majorUnit val="6"/>
      </c:dateAx>
      <c:valAx>
        <c:axId val="9447490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Concentration (ng/L)</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44747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Private Wells,</a:t>
            </a:r>
            <a:r>
              <a:rPr lang="en-US" baseline="0"/>
              <a:t> Western Region (n=791)</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rgbClr val="EF8D4B"/>
              </a:solidFill>
              <a:ln w="19050">
                <a:solidFill>
                  <a:schemeClr val="lt1"/>
                </a:solidFill>
              </a:ln>
              <a:effectLst/>
            </c:spPr>
            <c:extLst>
              <c:ext xmlns:c16="http://schemas.microsoft.com/office/drawing/2014/chart" uri="{C3380CC4-5D6E-409C-BE32-E72D297353CC}">
                <c16:uniqueId val="{00000001-563C-499F-8625-003D1F65DEC6}"/>
              </c:ext>
            </c:extLst>
          </c:dPt>
          <c:dPt>
            <c:idx val="1"/>
            <c:bubble3D val="0"/>
            <c:spPr>
              <a:solidFill>
                <a:srgbClr val="FFFF00"/>
              </a:solidFill>
              <a:ln w="19050">
                <a:solidFill>
                  <a:schemeClr val="lt1"/>
                </a:solidFill>
              </a:ln>
              <a:effectLst/>
            </c:spPr>
            <c:extLst>
              <c:ext xmlns:c16="http://schemas.microsoft.com/office/drawing/2014/chart" uri="{C3380CC4-5D6E-409C-BE32-E72D297353CC}">
                <c16:uniqueId val="{00000003-563C-499F-8625-003D1F65DEC6}"/>
              </c:ext>
            </c:extLst>
          </c:dPt>
          <c:dPt>
            <c:idx val="2"/>
            <c:bubble3D val="0"/>
            <c:spPr>
              <a:solidFill>
                <a:sysClr val="window" lastClr="FFFFFF">
                  <a:lumMod val="75000"/>
                </a:sysClr>
              </a:solidFill>
              <a:ln w="19050">
                <a:solidFill>
                  <a:schemeClr val="lt1"/>
                </a:solidFill>
              </a:ln>
              <a:effectLst/>
            </c:spPr>
            <c:extLst>
              <c:ext xmlns:c16="http://schemas.microsoft.com/office/drawing/2014/chart" uri="{C3380CC4-5D6E-409C-BE32-E72D297353CC}">
                <c16:uniqueId val="{00000005-563C-499F-8625-003D1F65DEC6}"/>
              </c:ext>
            </c:extLst>
          </c:dPt>
          <c:dLbls>
            <c:dLbl>
              <c:idx val="0"/>
              <c:layout>
                <c:manualLayout>
                  <c:x val="-2.3107633365971623E-2"/>
                  <c:y val="-1.4730797099766366E-2"/>
                </c:manualLayout>
              </c:layout>
              <c:numFmt formatCode="0%" sourceLinked="0"/>
              <c:spPr>
                <a:noFill/>
                <a:ln>
                  <a:noFill/>
                </a:ln>
                <a:effectLst/>
              </c:spPr>
              <c:txPr>
                <a:bodyPr rot="0" spcFirstLastPara="1" vertOverflow="clip" horzOverflow="clip" vert="horz" wrap="none" lIns="38100" tIns="19050" rIns="38100" bIns="19050" anchor="ctr" anchorCtr="1">
                  <a:spAutoFit/>
                </a:bodyPr>
                <a:lstStyle/>
                <a:p>
                  <a:pPr>
                    <a:defRPr sz="1200" b="1"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1427"/>
                        <a:gd name="adj2" fmla="val 10992"/>
                      </a:avLst>
                    </a:prstGeom>
                    <a:noFill/>
                    <a:ln>
                      <a:noFill/>
                    </a:ln>
                  </c15:spPr>
                </c:ext>
                <c:ext xmlns:c16="http://schemas.microsoft.com/office/drawing/2014/chart" uri="{C3380CC4-5D6E-409C-BE32-E72D297353CC}">
                  <c16:uniqueId val="{00000001-563C-499F-8625-003D1F65DEC6}"/>
                </c:ext>
              </c:extLst>
            </c:dLbl>
            <c:dLbl>
              <c:idx val="1"/>
              <c:layout>
                <c:manualLayout>
                  <c:x val="9.0896089911837938E-2"/>
                  <c:y val="8.4269739720034594E-3"/>
                </c:manualLayout>
              </c:layout>
              <c:numFmt formatCode="0%" sourceLinked="0"/>
              <c:spPr>
                <a:noFill/>
                <a:ln>
                  <a:noFill/>
                </a:ln>
                <a:effectLst/>
              </c:spPr>
              <c:txPr>
                <a:bodyPr rot="0" spcFirstLastPara="1" vertOverflow="clip" horzOverflow="clip" vert="horz" wrap="none" lIns="38100" tIns="19050" rIns="38100" bIns="19050" anchor="ctr" anchorCtr="1">
                  <a:spAutoFit/>
                </a:bodyPr>
                <a:lstStyle/>
                <a:p>
                  <a:pPr>
                    <a:defRPr sz="1200" b="1"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12273"/>
                        <a:gd name="adj2" fmla="val -3576"/>
                      </a:avLst>
                    </a:prstGeom>
                    <a:noFill/>
                    <a:ln>
                      <a:noFill/>
                    </a:ln>
                  </c15:spPr>
                </c:ext>
                <c:ext xmlns:c16="http://schemas.microsoft.com/office/drawing/2014/chart" uri="{C3380CC4-5D6E-409C-BE32-E72D297353CC}">
                  <c16:uniqueId val="{00000003-563C-499F-8625-003D1F65DEC6}"/>
                </c:ext>
              </c:extLst>
            </c:dLbl>
            <c:dLbl>
              <c:idx val="2"/>
              <c:layout>
                <c:manualLayout>
                  <c:x val="-5.2907080029911549E-3"/>
                  <c:y val="-0.23661591412633015"/>
                </c:manualLayout>
              </c:layout>
              <c:numFmt formatCode="0%" sourceLinked="0"/>
              <c:spPr>
                <a:noFill/>
                <a:ln>
                  <a:noFill/>
                </a:ln>
                <a:effectLst/>
              </c:spPr>
              <c:txPr>
                <a:bodyPr rot="0" spcFirstLastPara="1" vertOverflow="clip" horzOverflow="clip" vert="horz" wrap="none" lIns="38100" tIns="19050" rIns="38100" bIns="19050" anchor="ctr" anchorCtr="1">
                  <a:spAutoFit/>
                </a:bodyPr>
                <a:lstStyle/>
                <a:p>
                  <a:pPr>
                    <a:defRPr sz="1200" b="1"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21780"/>
                        <a:gd name="adj2" fmla="val -19969"/>
                      </a:avLst>
                    </a:prstGeom>
                    <a:noFill/>
                    <a:ln>
                      <a:noFill/>
                    </a:ln>
                  </c15:spPr>
                </c:ext>
                <c:ext xmlns:c16="http://schemas.microsoft.com/office/drawing/2014/chart" uri="{C3380CC4-5D6E-409C-BE32-E72D297353CC}">
                  <c16:uniqueId val="{00000005-563C-499F-8625-003D1F65DEC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s>
          <c:cat>
            <c:strRef>
              <c:f>'Sheet1 (2)'!$F$3:$F$5</c:f>
              <c:strCache>
                <c:ptCount val="3"/>
                <c:pt idx="0">
                  <c:v>PFAS6 &gt; 20 ng/L</c:v>
                </c:pt>
                <c:pt idx="1">
                  <c:v>Exceeds EPA MCL</c:v>
                </c:pt>
                <c:pt idx="2">
                  <c:v>No Regulatory Exceedance</c:v>
                </c:pt>
              </c:strCache>
            </c:strRef>
          </c:cat>
          <c:val>
            <c:numRef>
              <c:f>'Sheet1 (2)'!$H$3:$H$5</c:f>
              <c:numCache>
                <c:formatCode>0%</c:formatCode>
                <c:ptCount val="3"/>
                <c:pt idx="0">
                  <c:v>1.8963337547408345E-2</c:v>
                </c:pt>
                <c:pt idx="1">
                  <c:v>3.286978508217446E-2</c:v>
                </c:pt>
                <c:pt idx="2">
                  <c:v>0.94816687737041716</c:v>
                </c:pt>
              </c:numCache>
            </c:numRef>
          </c:val>
          <c:extLst>
            <c:ext xmlns:c16="http://schemas.microsoft.com/office/drawing/2014/chart" uri="{C3380CC4-5D6E-409C-BE32-E72D297353CC}">
              <c16:uniqueId val="{00000006-563C-499F-8625-003D1F65DEC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Private Wells,</a:t>
            </a:r>
            <a:r>
              <a:rPr lang="en-US" baseline="0"/>
              <a:t> Central Region (n=267)</a:t>
            </a:r>
            <a:endParaRPr lang="en-US"/>
          </a:p>
        </c:rich>
      </c:tx>
      <c:layout>
        <c:manualLayout>
          <c:xMode val="edge"/>
          <c:yMode val="edge"/>
          <c:x val="0.13663197875077474"/>
          <c:y val="9.889902065124281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rgbClr val="EF8D4B"/>
              </a:solidFill>
              <a:ln w="19050">
                <a:solidFill>
                  <a:schemeClr val="lt1"/>
                </a:solidFill>
              </a:ln>
              <a:effectLst/>
            </c:spPr>
            <c:extLst>
              <c:ext xmlns:c16="http://schemas.microsoft.com/office/drawing/2014/chart" uri="{C3380CC4-5D6E-409C-BE32-E72D297353CC}">
                <c16:uniqueId val="{00000001-AA84-4290-9D44-CEABD4AECED6}"/>
              </c:ext>
            </c:extLst>
          </c:dPt>
          <c:dPt>
            <c:idx val="1"/>
            <c:bubble3D val="0"/>
            <c:spPr>
              <a:solidFill>
                <a:srgbClr val="FFFF00"/>
              </a:solidFill>
              <a:ln w="19050">
                <a:solidFill>
                  <a:schemeClr val="lt1"/>
                </a:solidFill>
              </a:ln>
              <a:effectLst/>
            </c:spPr>
            <c:extLst>
              <c:ext xmlns:c16="http://schemas.microsoft.com/office/drawing/2014/chart" uri="{C3380CC4-5D6E-409C-BE32-E72D297353CC}">
                <c16:uniqueId val="{00000003-AA84-4290-9D44-CEABD4AECED6}"/>
              </c:ext>
            </c:extLst>
          </c:dPt>
          <c:dPt>
            <c:idx val="2"/>
            <c:bubble3D val="0"/>
            <c:spPr>
              <a:solidFill>
                <a:sysClr val="window" lastClr="FFFFFF">
                  <a:lumMod val="75000"/>
                </a:sysClr>
              </a:solidFill>
              <a:ln w="19050">
                <a:solidFill>
                  <a:schemeClr val="lt1"/>
                </a:solidFill>
              </a:ln>
              <a:effectLst/>
            </c:spPr>
            <c:extLst>
              <c:ext xmlns:c16="http://schemas.microsoft.com/office/drawing/2014/chart" uri="{C3380CC4-5D6E-409C-BE32-E72D297353CC}">
                <c16:uniqueId val="{00000005-AA84-4290-9D44-CEABD4AECED6}"/>
              </c:ext>
            </c:extLst>
          </c:dPt>
          <c:dLbls>
            <c:dLbl>
              <c:idx val="0"/>
              <c:layout>
                <c:manualLayout>
                  <c:x val="-5.0929035330437709E-2"/>
                  <c:y val="0.11013566395563255"/>
                </c:manualLayout>
              </c:layout>
              <c:numFmt formatCode="0%" sourceLinked="0"/>
              <c:spPr>
                <a:noFill/>
                <a:ln>
                  <a:noFill/>
                </a:ln>
                <a:effectLst/>
              </c:spPr>
              <c:txPr>
                <a:bodyPr rot="0" spcFirstLastPara="1" vertOverflow="clip" horzOverflow="clip" vert="horz" wrap="none" lIns="38100" tIns="19050" rIns="38100" bIns="19050" anchor="ctr" anchorCtr="1">
                  <a:spAutoFit/>
                </a:bodyPr>
                <a:lstStyle/>
                <a:p>
                  <a:pPr>
                    <a:defRPr sz="1200" b="1"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1427"/>
                        <a:gd name="adj2" fmla="val 10992"/>
                      </a:avLst>
                    </a:prstGeom>
                    <a:noFill/>
                    <a:ln>
                      <a:noFill/>
                    </a:ln>
                  </c15:spPr>
                </c:ext>
                <c:ext xmlns:c16="http://schemas.microsoft.com/office/drawing/2014/chart" uri="{C3380CC4-5D6E-409C-BE32-E72D297353CC}">
                  <c16:uniqueId val="{00000001-AA84-4290-9D44-CEABD4AECED6}"/>
                </c:ext>
              </c:extLst>
            </c:dLbl>
            <c:dLbl>
              <c:idx val="1"/>
              <c:layout>
                <c:manualLayout>
                  <c:x val="-0.13347455655634285"/>
                  <c:y val="9.0372190456726412E-2"/>
                </c:manualLayout>
              </c:layout>
              <c:numFmt formatCode="0%" sourceLinked="0"/>
              <c:spPr>
                <a:noFill/>
                <a:ln>
                  <a:noFill/>
                </a:ln>
                <a:effectLst/>
              </c:spPr>
              <c:txPr>
                <a:bodyPr rot="0" spcFirstLastPara="1" vertOverflow="clip" horzOverflow="clip" vert="horz" wrap="none" lIns="38100" tIns="19050" rIns="38100" bIns="19050" anchor="ctr" anchorCtr="1">
                  <a:spAutoFit/>
                </a:bodyPr>
                <a:lstStyle/>
                <a:p>
                  <a:pPr>
                    <a:defRPr sz="1200" b="1"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21626"/>
                        <a:gd name="adj2" fmla="val -14198"/>
                      </a:avLst>
                    </a:prstGeom>
                    <a:noFill/>
                    <a:ln>
                      <a:noFill/>
                    </a:ln>
                  </c15:spPr>
                </c:ext>
                <c:ext xmlns:c16="http://schemas.microsoft.com/office/drawing/2014/chart" uri="{C3380CC4-5D6E-409C-BE32-E72D297353CC}">
                  <c16:uniqueId val="{00000003-AA84-4290-9D44-CEABD4AECED6}"/>
                </c:ext>
              </c:extLst>
            </c:dLbl>
            <c:dLbl>
              <c:idx val="2"/>
              <c:layout>
                <c:manualLayout>
                  <c:x val="0.1314993472531262"/>
                  <c:y val="-0.22551186058069708"/>
                </c:manualLayout>
              </c:layout>
              <c:numFmt formatCode="0%" sourceLinked="0"/>
              <c:spPr>
                <a:noFill/>
                <a:ln>
                  <a:noFill/>
                </a:ln>
                <a:effectLst/>
              </c:spPr>
              <c:txPr>
                <a:bodyPr rot="0" spcFirstLastPara="1" vertOverflow="clip" horzOverflow="clip" vert="horz" wrap="none" lIns="38100" tIns="19050" rIns="38100" bIns="19050" anchor="ctr" anchorCtr="1">
                  <a:spAutoFit/>
                </a:bodyPr>
                <a:lstStyle/>
                <a:p>
                  <a:pPr>
                    <a:defRPr sz="1200" b="1"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21780"/>
                        <a:gd name="adj2" fmla="val -19969"/>
                      </a:avLst>
                    </a:prstGeom>
                    <a:noFill/>
                    <a:ln>
                      <a:noFill/>
                    </a:ln>
                  </c15:spPr>
                </c:ext>
                <c:ext xmlns:c16="http://schemas.microsoft.com/office/drawing/2014/chart" uri="{C3380CC4-5D6E-409C-BE32-E72D297353CC}">
                  <c16:uniqueId val="{00000005-AA84-4290-9D44-CEABD4AECED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s>
          <c:cat>
            <c:strRef>
              <c:f>'Sheet1 (2)'!$J$3:$J$5</c:f>
              <c:strCache>
                <c:ptCount val="3"/>
                <c:pt idx="0">
                  <c:v>PFAS6 &gt; 20 ng/L</c:v>
                </c:pt>
                <c:pt idx="1">
                  <c:v>Exceeds EPA MCL</c:v>
                </c:pt>
                <c:pt idx="2">
                  <c:v>PFAS Detection Below Violation</c:v>
                </c:pt>
              </c:strCache>
            </c:strRef>
          </c:cat>
          <c:val>
            <c:numRef>
              <c:f>'Sheet1 (2)'!$L$3:$L$5</c:f>
              <c:numCache>
                <c:formatCode>0%</c:formatCode>
                <c:ptCount val="3"/>
                <c:pt idx="0">
                  <c:v>7.8651685393258425E-2</c:v>
                </c:pt>
                <c:pt idx="1">
                  <c:v>0.15355805243445692</c:v>
                </c:pt>
                <c:pt idx="2">
                  <c:v>0.76779026217228463</c:v>
                </c:pt>
              </c:numCache>
            </c:numRef>
          </c:val>
          <c:extLst>
            <c:ext xmlns:c16="http://schemas.microsoft.com/office/drawing/2014/chart" uri="{C3380CC4-5D6E-409C-BE32-E72D297353CC}">
              <c16:uniqueId val="{00000006-AA84-4290-9D44-CEABD4AECED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Private Wells, NE Region (n=187)</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spPr>
            <a:solidFill>
              <a:sysClr val="window" lastClr="FFFFFF">
                <a:lumMod val="75000"/>
              </a:sysClr>
            </a:solidFill>
          </c:spPr>
          <c:dPt>
            <c:idx val="0"/>
            <c:bubble3D val="0"/>
            <c:spPr>
              <a:solidFill>
                <a:srgbClr val="EF8D4B"/>
              </a:solidFill>
              <a:ln w="19050">
                <a:solidFill>
                  <a:schemeClr val="lt1"/>
                </a:solidFill>
              </a:ln>
              <a:effectLst/>
            </c:spPr>
            <c:extLst>
              <c:ext xmlns:c16="http://schemas.microsoft.com/office/drawing/2014/chart" uri="{C3380CC4-5D6E-409C-BE32-E72D297353CC}">
                <c16:uniqueId val="{00000001-32AD-4038-8FF5-39840848B2CA}"/>
              </c:ext>
            </c:extLst>
          </c:dPt>
          <c:dPt>
            <c:idx val="1"/>
            <c:bubble3D val="0"/>
            <c:spPr>
              <a:solidFill>
                <a:srgbClr val="FFFF00"/>
              </a:solidFill>
              <a:ln w="19050">
                <a:solidFill>
                  <a:schemeClr val="lt1"/>
                </a:solidFill>
              </a:ln>
              <a:effectLst/>
            </c:spPr>
            <c:extLst>
              <c:ext xmlns:c16="http://schemas.microsoft.com/office/drawing/2014/chart" uri="{C3380CC4-5D6E-409C-BE32-E72D297353CC}">
                <c16:uniqueId val="{00000003-32AD-4038-8FF5-39840848B2CA}"/>
              </c:ext>
            </c:extLst>
          </c:dPt>
          <c:dPt>
            <c:idx val="2"/>
            <c:bubble3D val="0"/>
            <c:spPr>
              <a:solidFill>
                <a:sysClr val="window" lastClr="FFFFFF">
                  <a:lumMod val="75000"/>
                </a:sysClr>
              </a:solidFill>
              <a:ln w="19050">
                <a:solidFill>
                  <a:schemeClr val="lt1"/>
                </a:solidFill>
              </a:ln>
              <a:effectLst/>
            </c:spPr>
            <c:extLst>
              <c:ext xmlns:c16="http://schemas.microsoft.com/office/drawing/2014/chart" uri="{C3380CC4-5D6E-409C-BE32-E72D297353CC}">
                <c16:uniqueId val="{00000005-32AD-4038-8FF5-39840848B2CA}"/>
              </c:ext>
            </c:extLst>
          </c:dPt>
          <c:dPt>
            <c:idx val="3"/>
            <c:bubble3D val="0"/>
            <c:spPr>
              <a:solidFill>
                <a:sysClr val="window" lastClr="FFFFFF">
                  <a:lumMod val="75000"/>
                </a:sysClr>
              </a:solidFill>
              <a:ln w="19050">
                <a:solidFill>
                  <a:schemeClr val="lt1"/>
                </a:solidFill>
              </a:ln>
              <a:effectLst/>
            </c:spPr>
            <c:extLst>
              <c:ext xmlns:c16="http://schemas.microsoft.com/office/drawing/2014/chart" uri="{C3380CC4-5D6E-409C-BE32-E72D297353CC}">
                <c16:uniqueId val="{00000007-32AD-4038-8FF5-39840848B2CA}"/>
              </c:ext>
            </c:extLst>
          </c:dPt>
          <c:dLbls>
            <c:dLbl>
              <c:idx val="0"/>
              <c:layout>
                <c:manualLayout>
                  <c:x val="-0.11022594503658517"/>
                  <c:y val="0.12587522414940797"/>
                </c:manualLayout>
              </c:layout>
              <c:numFmt formatCode="0%" sourceLinked="0"/>
              <c:spPr>
                <a:noFill/>
                <a:ln>
                  <a:noFill/>
                </a:ln>
                <a:effectLst/>
              </c:spPr>
              <c:txPr>
                <a:bodyPr rot="0" spcFirstLastPara="1" vertOverflow="clip" horzOverflow="clip" vert="horz" wrap="none" lIns="38100" tIns="19050" rIns="38100" bIns="19050" anchor="ctr" anchorCtr="1">
                  <a:spAutoFit/>
                </a:bodyPr>
                <a:lstStyle/>
                <a:p>
                  <a:pPr>
                    <a:defRPr sz="1200" b="1"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1427"/>
                        <a:gd name="adj2" fmla="val 10992"/>
                      </a:avLst>
                    </a:prstGeom>
                    <a:noFill/>
                    <a:ln>
                      <a:noFill/>
                    </a:ln>
                  </c15:spPr>
                </c:ext>
                <c:ext xmlns:c16="http://schemas.microsoft.com/office/drawing/2014/chart" uri="{C3380CC4-5D6E-409C-BE32-E72D297353CC}">
                  <c16:uniqueId val="{00000001-32AD-4038-8FF5-39840848B2CA}"/>
                </c:ext>
              </c:extLst>
            </c:dLbl>
            <c:dLbl>
              <c:idx val="1"/>
              <c:layout>
                <c:manualLayout>
                  <c:x val="-0.16761340631822019"/>
                  <c:y val="-6.0192371502913546E-2"/>
                </c:manualLayout>
              </c:layout>
              <c:numFmt formatCode="0%" sourceLinked="0"/>
              <c:spPr>
                <a:noFill/>
                <a:ln>
                  <a:noFill/>
                </a:ln>
                <a:effectLst/>
              </c:spPr>
              <c:txPr>
                <a:bodyPr rot="0" spcFirstLastPara="1" vertOverflow="clip" horzOverflow="clip" vert="horz" wrap="none" lIns="38100" tIns="19050" rIns="38100" bIns="19050" anchor="ctr" anchorCtr="1">
                  <a:spAutoFit/>
                </a:bodyPr>
                <a:lstStyle/>
                <a:p>
                  <a:pPr>
                    <a:defRPr sz="1200" b="1"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21626"/>
                        <a:gd name="adj2" fmla="val -14198"/>
                      </a:avLst>
                    </a:prstGeom>
                    <a:noFill/>
                    <a:ln>
                      <a:noFill/>
                    </a:ln>
                  </c15:spPr>
                </c:ext>
                <c:ext xmlns:c16="http://schemas.microsoft.com/office/drawing/2014/chart" uri="{C3380CC4-5D6E-409C-BE32-E72D297353CC}">
                  <c16:uniqueId val="{00000003-32AD-4038-8FF5-39840848B2CA}"/>
                </c:ext>
              </c:extLst>
            </c:dLbl>
            <c:dLbl>
              <c:idx val="2"/>
              <c:layout>
                <c:manualLayout>
                  <c:x val="0.17075880007910307"/>
                  <c:y val="-9.4295595335311844E-2"/>
                </c:manualLayout>
              </c:layout>
              <c:numFmt formatCode="0%" sourceLinked="0"/>
              <c:spPr>
                <a:noFill/>
                <a:ln>
                  <a:noFill/>
                </a:ln>
                <a:effectLst/>
              </c:spPr>
              <c:txPr>
                <a:bodyPr rot="0" spcFirstLastPara="1" vertOverflow="clip" horzOverflow="clip" vert="horz" wrap="none" lIns="38100" tIns="19050" rIns="38100" bIns="19050" anchor="ctr" anchorCtr="1">
                  <a:spAutoFit/>
                </a:bodyPr>
                <a:lstStyle/>
                <a:p>
                  <a:pPr>
                    <a:defRPr sz="1200" b="1"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21780"/>
                        <a:gd name="adj2" fmla="val -19969"/>
                      </a:avLst>
                    </a:prstGeom>
                    <a:noFill/>
                    <a:ln>
                      <a:noFill/>
                    </a:ln>
                  </c15:spPr>
                </c:ext>
                <c:ext xmlns:c16="http://schemas.microsoft.com/office/drawing/2014/chart" uri="{C3380CC4-5D6E-409C-BE32-E72D297353CC}">
                  <c16:uniqueId val="{00000005-32AD-4038-8FF5-39840848B2CA}"/>
                </c:ext>
              </c:extLst>
            </c:dLbl>
            <c:dLbl>
              <c:idx val="3"/>
              <c:numFmt formatCode="0%" sourceLinked="0"/>
              <c:spPr>
                <a:noFill/>
                <a:ln>
                  <a:noFill/>
                </a:ln>
                <a:effectLst/>
              </c:spPr>
              <c:txPr>
                <a:bodyPr rot="0" spcFirstLastPara="1" vertOverflow="clip" horzOverflow="clip" vert="horz" wrap="none" lIns="38100" tIns="19050" rIns="38100" bIns="19050" anchor="ctr" anchorCtr="1">
                  <a:spAutoFit/>
                </a:bodyPr>
                <a:lstStyle/>
                <a:p>
                  <a:pPr>
                    <a:defRPr sz="1200" b="1"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9926"/>
                        <a:gd name="adj2" fmla="val 16251"/>
                      </a:avLst>
                    </a:prstGeom>
                    <a:noFill/>
                    <a:ln>
                      <a:noFill/>
                    </a:ln>
                  </c15:spPr>
                </c:ext>
                <c:ext xmlns:c16="http://schemas.microsoft.com/office/drawing/2014/chart" uri="{C3380CC4-5D6E-409C-BE32-E72D297353CC}">
                  <c16:uniqueId val="{00000007-32AD-4038-8FF5-39840848B2CA}"/>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s>
          <c:cat>
            <c:strRef>
              <c:f>'Sheet1 (2)'!$N$3:$N$6</c:f>
              <c:strCache>
                <c:ptCount val="3"/>
                <c:pt idx="0">
                  <c:v>PFAS6 &gt; 20 ng/L</c:v>
                </c:pt>
                <c:pt idx="1">
                  <c:v>Exceeds EPA MCL</c:v>
                </c:pt>
                <c:pt idx="2">
                  <c:v>PFAS Detection Below Violation</c:v>
                </c:pt>
              </c:strCache>
            </c:strRef>
          </c:cat>
          <c:val>
            <c:numRef>
              <c:f>'Sheet1 (2)'!$P$3:$P$6</c:f>
              <c:numCache>
                <c:formatCode>0%</c:formatCode>
                <c:ptCount val="4"/>
                <c:pt idx="0">
                  <c:v>0.16577540106951871</c:v>
                </c:pt>
                <c:pt idx="1">
                  <c:v>0.25133689839572193</c:v>
                </c:pt>
                <c:pt idx="2">
                  <c:v>0.58288770053475936</c:v>
                </c:pt>
              </c:numCache>
            </c:numRef>
          </c:val>
          <c:extLst>
            <c:ext xmlns:c16="http://schemas.microsoft.com/office/drawing/2014/chart" uri="{C3380CC4-5D6E-409C-BE32-E72D297353CC}">
              <c16:uniqueId val="{00000008-32AD-4038-8FF5-39840848B2C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Private Wells, SE Region</a:t>
            </a:r>
            <a:r>
              <a:rPr lang="en-US" baseline="0"/>
              <a:t> (n=423)</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rgbClr val="EF8D4B"/>
              </a:solidFill>
              <a:ln w="19050">
                <a:solidFill>
                  <a:schemeClr val="lt1"/>
                </a:solidFill>
              </a:ln>
              <a:effectLst/>
            </c:spPr>
            <c:extLst>
              <c:ext xmlns:c16="http://schemas.microsoft.com/office/drawing/2014/chart" uri="{C3380CC4-5D6E-409C-BE32-E72D297353CC}">
                <c16:uniqueId val="{00000001-8C58-4043-9281-E12284B27D6A}"/>
              </c:ext>
            </c:extLst>
          </c:dPt>
          <c:dPt>
            <c:idx val="1"/>
            <c:bubble3D val="0"/>
            <c:spPr>
              <a:solidFill>
                <a:srgbClr val="FFFF00"/>
              </a:solidFill>
              <a:ln w="19050">
                <a:solidFill>
                  <a:schemeClr val="lt1"/>
                </a:solidFill>
              </a:ln>
              <a:effectLst/>
            </c:spPr>
            <c:extLst>
              <c:ext xmlns:c16="http://schemas.microsoft.com/office/drawing/2014/chart" uri="{C3380CC4-5D6E-409C-BE32-E72D297353CC}">
                <c16:uniqueId val="{00000003-8C58-4043-9281-E12284B27D6A}"/>
              </c:ext>
            </c:extLst>
          </c:dPt>
          <c:dPt>
            <c:idx val="2"/>
            <c:bubble3D val="0"/>
            <c:spPr>
              <a:solidFill>
                <a:sysClr val="window" lastClr="FFFFFF">
                  <a:lumMod val="75000"/>
                </a:sysClr>
              </a:solidFill>
              <a:ln w="19050">
                <a:solidFill>
                  <a:schemeClr val="lt1"/>
                </a:solidFill>
              </a:ln>
              <a:effectLst/>
            </c:spPr>
            <c:extLst>
              <c:ext xmlns:c16="http://schemas.microsoft.com/office/drawing/2014/chart" uri="{C3380CC4-5D6E-409C-BE32-E72D297353CC}">
                <c16:uniqueId val="{00000005-8C58-4043-9281-E12284B27D6A}"/>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8C58-4043-9281-E12284B27D6A}"/>
              </c:ext>
            </c:extLst>
          </c:dPt>
          <c:dLbls>
            <c:dLbl>
              <c:idx val="0"/>
              <c:numFmt formatCode="0%" sourceLinked="0"/>
              <c:spPr>
                <a:noFill/>
                <a:ln>
                  <a:noFill/>
                </a:ln>
                <a:effectLst/>
              </c:spPr>
              <c:txPr>
                <a:bodyPr rot="0" spcFirstLastPara="1" vertOverflow="clip" horzOverflow="clip" vert="horz" wrap="none" lIns="38100" tIns="19050" rIns="38100" bIns="19050" anchor="ctr" anchorCtr="1">
                  <a:spAutoFit/>
                </a:bodyPr>
                <a:lstStyle/>
                <a:p>
                  <a:pPr>
                    <a:defRPr sz="1200" b="1"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1427"/>
                        <a:gd name="adj2" fmla="val 10992"/>
                      </a:avLst>
                    </a:prstGeom>
                    <a:noFill/>
                    <a:ln>
                      <a:noFill/>
                    </a:ln>
                  </c15:spPr>
                </c:ext>
                <c:ext xmlns:c16="http://schemas.microsoft.com/office/drawing/2014/chart" uri="{C3380CC4-5D6E-409C-BE32-E72D297353CC}">
                  <c16:uniqueId val="{00000001-8C58-4043-9281-E12284B27D6A}"/>
                </c:ext>
              </c:extLst>
            </c:dLbl>
            <c:dLbl>
              <c:idx val="1"/>
              <c:numFmt formatCode="0%" sourceLinked="0"/>
              <c:spPr>
                <a:noFill/>
                <a:ln>
                  <a:noFill/>
                </a:ln>
                <a:effectLst/>
              </c:spPr>
              <c:txPr>
                <a:bodyPr rot="0" spcFirstLastPara="1" vertOverflow="clip" horzOverflow="clip" vert="horz" wrap="none" lIns="38100" tIns="19050" rIns="38100" bIns="19050" anchor="ctr" anchorCtr="1">
                  <a:spAutoFit/>
                </a:bodyPr>
                <a:lstStyle/>
                <a:p>
                  <a:pPr>
                    <a:defRPr sz="1200" b="1"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21626"/>
                        <a:gd name="adj2" fmla="val -14198"/>
                      </a:avLst>
                    </a:prstGeom>
                    <a:noFill/>
                    <a:ln>
                      <a:noFill/>
                    </a:ln>
                  </c15:spPr>
                </c:ext>
                <c:ext xmlns:c16="http://schemas.microsoft.com/office/drawing/2014/chart" uri="{C3380CC4-5D6E-409C-BE32-E72D297353CC}">
                  <c16:uniqueId val="{00000003-8C58-4043-9281-E12284B27D6A}"/>
                </c:ext>
              </c:extLst>
            </c:dLbl>
            <c:dLbl>
              <c:idx val="2"/>
              <c:layout>
                <c:manualLayout>
                  <c:x val="7.6889474633714386E-2"/>
                  <c:y val="-0.241178811788234"/>
                </c:manualLayout>
              </c:layout>
              <c:numFmt formatCode="0%" sourceLinked="0"/>
              <c:spPr>
                <a:noFill/>
                <a:ln>
                  <a:noFill/>
                </a:ln>
                <a:effectLst/>
              </c:spPr>
              <c:txPr>
                <a:bodyPr rot="0" spcFirstLastPara="1" vertOverflow="clip" horzOverflow="clip" vert="horz" wrap="none" lIns="38100" tIns="19050" rIns="38100" bIns="19050" anchor="ctr" anchorCtr="1">
                  <a:spAutoFit/>
                </a:bodyPr>
                <a:lstStyle/>
                <a:p>
                  <a:pPr>
                    <a:defRPr sz="1200" b="1"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21780"/>
                        <a:gd name="adj2" fmla="val -19969"/>
                      </a:avLst>
                    </a:prstGeom>
                    <a:noFill/>
                    <a:ln>
                      <a:noFill/>
                    </a:ln>
                  </c15:spPr>
                </c:ext>
                <c:ext xmlns:c16="http://schemas.microsoft.com/office/drawing/2014/chart" uri="{C3380CC4-5D6E-409C-BE32-E72D297353CC}">
                  <c16:uniqueId val="{00000005-8C58-4043-9281-E12284B27D6A}"/>
                </c:ext>
              </c:extLst>
            </c:dLbl>
            <c:dLbl>
              <c:idx val="3"/>
              <c:numFmt formatCode="0%" sourceLinked="0"/>
              <c:spPr>
                <a:noFill/>
                <a:ln>
                  <a:noFill/>
                </a:ln>
                <a:effectLst/>
              </c:spPr>
              <c:txPr>
                <a:bodyPr rot="0" spcFirstLastPara="1" vertOverflow="clip" horzOverflow="clip" vert="horz" wrap="none" lIns="38100" tIns="19050" rIns="38100" bIns="19050" anchor="ctr" anchorCtr="1">
                  <a:spAutoFit/>
                </a:bodyPr>
                <a:lstStyle/>
                <a:p>
                  <a:pPr>
                    <a:defRPr sz="1200" b="1"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9926"/>
                        <a:gd name="adj2" fmla="val 16251"/>
                      </a:avLst>
                    </a:prstGeom>
                    <a:noFill/>
                    <a:ln>
                      <a:noFill/>
                    </a:ln>
                  </c15:spPr>
                </c:ext>
                <c:ext xmlns:c16="http://schemas.microsoft.com/office/drawing/2014/chart" uri="{C3380CC4-5D6E-409C-BE32-E72D297353CC}">
                  <c16:uniqueId val="{00000007-8C58-4043-9281-E12284B27D6A}"/>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s>
          <c:cat>
            <c:strRef>
              <c:f>'Sheet1 (2)'!$R$3:$R$6</c:f>
              <c:strCache>
                <c:ptCount val="3"/>
                <c:pt idx="0">
                  <c:v>PFAS6 &gt; 20 ng/L</c:v>
                </c:pt>
                <c:pt idx="1">
                  <c:v>Exceeds EPA MCL</c:v>
                </c:pt>
                <c:pt idx="2">
                  <c:v>PFAS Detection Below Violation</c:v>
                </c:pt>
              </c:strCache>
            </c:strRef>
          </c:cat>
          <c:val>
            <c:numRef>
              <c:f>'Sheet1 (2)'!$T$3:$T$6</c:f>
              <c:numCache>
                <c:formatCode>0%</c:formatCode>
                <c:ptCount val="4"/>
                <c:pt idx="0">
                  <c:v>6.6193853427895979E-2</c:v>
                </c:pt>
                <c:pt idx="1">
                  <c:v>0.10165484633569739</c:v>
                </c:pt>
                <c:pt idx="2">
                  <c:v>0.8321513002364066</c:v>
                </c:pt>
              </c:numCache>
            </c:numRef>
          </c:val>
          <c:extLst>
            <c:ext xmlns:c16="http://schemas.microsoft.com/office/drawing/2014/chart" uri="{C3380CC4-5D6E-409C-BE32-E72D297353CC}">
              <c16:uniqueId val="{00000008-8C58-4043-9281-E12284B27D6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chart>
  <c:spPr>
    <a:noFill/>
    <a:ln>
      <a:noFill/>
    </a:ln>
    <a:effectLst/>
  </c:spPr>
  <c:txPr>
    <a:bodyPr/>
    <a:lstStyle/>
    <a:p>
      <a:pPr>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Private</a:t>
            </a:r>
            <a:r>
              <a:rPr lang="en-US" baseline="0"/>
              <a:t> Wells, Statewide (n=1,668)</a:t>
            </a:r>
            <a:endParaRPr lang="en-US"/>
          </a:p>
        </c:rich>
      </c:tx>
      <c:layout>
        <c:manualLayout>
          <c:xMode val="edge"/>
          <c:yMode val="edge"/>
          <c:x val="0.12432812499561599"/>
          <c:y val="8.948006630350541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rgbClr val="EF8D4B"/>
              </a:solidFill>
              <a:ln w="19050">
                <a:solidFill>
                  <a:schemeClr val="lt1"/>
                </a:solidFill>
              </a:ln>
              <a:effectLst/>
            </c:spPr>
            <c:extLst>
              <c:ext xmlns:c16="http://schemas.microsoft.com/office/drawing/2014/chart" uri="{C3380CC4-5D6E-409C-BE32-E72D297353CC}">
                <c16:uniqueId val="{00000001-1D7F-4A7C-BBF5-1E9621787D6B}"/>
              </c:ext>
            </c:extLst>
          </c:dPt>
          <c:dPt>
            <c:idx val="1"/>
            <c:bubble3D val="0"/>
            <c:spPr>
              <a:solidFill>
                <a:srgbClr val="FFFF00"/>
              </a:solidFill>
              <a:ln w="19050">
                <a:solidFill>
                  <a:schemeClr val="lt1"/>
                </a:solidFill>
              </a:ln>
              <a:effectLst/>
            </c:spPr>
            <c:extLst>
              <c:ext xmlns:c16="http://schemas.microsoft.com/office/drawing/2014/chart" uri="{C3380CC4-5D6E-409C-BE32-E72D297353CC}">
                <c16:uniqueId val="{00000003-1D7F-4A7C-BBF5-1E9621787D6B}"/>
              </c:ext>
            </c:extLst>
          </c:dPt>
          <c:dPt>
            <c:idx val="2"/>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1D7F-4A7C-BBF5-1E9621787D6B}"/>
              </c:ext>
            </c:extLst>
          </c:dPt>
          <c:dLbls>
            <c:dLbl>
              <c:idx val="0"/>
              <c:layout>
                <c:manualLayout>
                  <c:x val="-3.3006714471255381E-2"/>
                  <c:y val="0.10522240722654684"/>
                </c:manualLayout>
              </c:layout>
              <c:numFmt formatCode="0%" sourceLinked="0"/>
              <c:spPr>
                <a:noFill/>
                <a:ln>
                  <a:noFill/>
                </a:ln>
                <a:effectLst/>
              </c:spPr>
              <c:txPr>
                <a:bodyPr rot="0" spcFirstLastPara="1" vertOverflow="clip" horzOverflow="clip" vert="horz" wrap="none" lIns="38100" tIns="19050" rIns="38100" bIns="19050" anchor="ctr" anchorCtr="1">
                  <a:spAutoFit/>
                </a:bodyPr>
                <a:lstStyle/>
                <a:p>
                  <a:pPr>
                    <a:defRPr sz="1400" b="1"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1427"/>
                        <a:gd name="adj2" fmla="val 10992"/>
                      </a:avLst>
                    </a:prstGeom>
                    <a:noFill/>
                    <a:ln>
                      <a:noFill/>
                    </a:ln>
                  </c15:spPr>
                </c:ext>
                <c:ext xmlns:c16="http://schemas.microsoft.com/office/drawing/2014/chart" uri="{C3380CC4-5D6E-409C-BE32-E72D297353CC}">
                  <c16:uniqueId val="{00000001-1D7F-4A7C-BBF5-1E9621787D6B}"/>
                </c:ext>
              </c:extLst>
            </c:dLbl>
            <c:dLbl>
              <c:idx val="1"/>
              <c:numFmt formatCode="0%" sourceLinked="0"/>
              <c:spPr>
                <a:noFill/>
                <a:ln>
                  <a:noFill/>
                </a:ln>
                <a:effectLst/>
              </c:spPr>
              <c:txPr>
                <a:bodyPr rot="0" spcFirstLastPara="1" vertOverflow="clip" horzOverflow="clip" vert="horz" wrap="none" lIns="38100" tIns="19050" rIns="38100" bIns="19050" anchor="ctr" anchorCtr="1">
                  <a:spAutoFit/>
                </a:bodyPr>
                <a:lstStyle/>
                <a:p>
                  <a:pPr>
                    <a:defRPr sz="1400" b="1"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21626"/>
                        <a:gd name="adj2" fmla="val -14198"/>
                      </a:avLst>
                    </a:prstGeom>
                    <a:noFill/>
                    <a:ln>
                      <a:noFill/>
                    </a:ln>
                  </c15:spPr>
                </c:ext>
                <c:ext xmlns:c16="http://schemas.microsoft.com/office/drawing/2014/chart" uri="{C3380CC4-5D6E-409C-BE32-E72D297353CC}">
                  <c16:uniqueId val="{00000003-1D7F-4A7C-BBF5-1E9621787D6B}"/>
                </c:ext>
              </c:extLst>
            </c:dLbl>
            <c:dLbl>
              <c:idx val="2"/>
              <c:layout>
                <c:manualLayout>
                  <c:x val="0.1170080970477918"/>
                  <c:y val="-0.22931597868950687"/>
                </c:manualLayout>
              </c:layout>
              <c:numFmt formatCode="0%" sourceLinked="0"/>
              <c:spPr>
                <a:noFill/>
                <a:ln>
                  <a:noFill/>
                </a:ln>
                <a:effectLst/>
              </c:spPr>
              <c:txPr>
                <a:bodyPr rot="0" spcFirstLastPara="1" vertOverflow="clip" horzOverflow="clip" vert="horz" wrap="none" lIns="38100" tIns="19050" rIns="38100" bIns="19050" anchor="ctr" anchorCtr="1">
                  <a:spAutoFit/>
                </a:bodyPr>
                <a:lstStyle/>
                <a:p>
                  <a:pPr>
                    <a:defRPr sz="1400" b="1"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21780"/>
                        <a:gd name="adj2" fmla="val -19969"/>
                      </a:avLst>
                    </a:prstGeom>
                    <a:noFill/>
                    <a:ln>
                      <a:noFill/>
                    </a:ln>
                  </c15:spPr>
                </c:ext>
                <c:ext xmlns:c16="http://schemas.microsoft.com/office/drawing/2014/chart" uri="{C3380CC4-5D6E-409C-BE32-E72D297353CC}">
                  <c16:uniqueId val="{00000005-1D7F-4A7C-BBF5-1E9621787D6B}"/>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s>
          <c:cat>
            <c:strRef>
              <c:f>'Sheet1 (2)'!$B$3:$B$5</c:f>
              <c:strCache>
                <c:ptCount val="3"/>
                <c:pt idx="0">
                  <c:v>PFAS6 &gt; 20 ng/L</c:v>
                </c:pt>
                <c:pt idx="1">
                  <c:v>Exceeds EPA MCL</c:v>
                </c:pt>
                <c:pt idx="2">
                  <c:v>PFAS Detection Below Violation</c:v>
                </c:pt>
              </c:strCache>
            </c:strRef>
          </c:cat>
          <c:val>
            <c:numRef>
              <c:f>'Sheet1 (2)'!$D$3:$D$5</c:f>
              <c:numCache>
                <c:formatCode>0%</c:formatCode>
                <c:ptCount val="3"/>
                <c:pt idx="0">
                  <c:v>5.6954436450839328E-2</c:v>
                </c:pt>
                <c:pt idx="1">
                  <c:v>9.4124700239808151E-2</c:v>
                </c:pt>
                <c:pt idx="2">
                  <c:v>0.84892086330935257</c:v>
                </c:pt>
              </c:numCache>
            </c:numRef>
          </c:val>
          <c:extLst>
            <c:ext xmlns:c16="http://schemas.microsoft.com/office/drawing/2014/chart" uri="{C3380CC4-5D6E-409C-BE32-E72D297353CC}">
              <c16:uniqueId val="{00000006-1D7F-4A7C-BBF5-1E9621787D6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B9B35EE-62ED-F11D-2233-6A0B637D942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24A0BC0-C4D1-CFB9-813F-A74BBCA9BB8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E5025A-933B-4377-AC8F-F5382DD8F3CC}" type="datetimeFigureOut">
              <a:rPr lang="en-US" smtClean="0"/>
              <a:t>2/11/2025</a:t>
            </a:fld>
            <a:endParaRPr lang="en-US"/>
          </a:p>
        </p:txBody>
      </p:sp>
      <p:sp>
        <p:nvSpPr>
          <p:cNvPr id="4" name="Footer Placeholder 3">
            <a:extLst>
              <a:ext uri="{FF2B5EF4-FFF2-40B4-BE49-F238E27FC236}">
                <a16:creationId xmlns:a16="http://schemas.microsoft.com/office/drawing/2014/main" id="{DDE30690-A145-F7EB-24ED-85E4EA16ECF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74D2411-DA63-25B2-3A87-7AFD9624531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E1DC16-A64A-4F4D-9435-D6D824035636}" type="slidenum">
              <a:rPr lang="en-US" smtClean="0"/>
              <a:t>‹#›</a:t>
            </a:fld>
            <a:endParaRPr lang="en-US"/>
          </a:p>
        </p:txBody>
      </p:sp>
    </p:spTree>
    <p:extLst>
      <p:ext uri="{BB962C8B-B14F-4D97-AF65-F5344CB8AC3E}">
        <p14:creationId xmlns:p14="http://schemas.microsoft.com/office/powerpoint/2010/main" val="7537005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321419-EB9B-48A0-8914-9A532225C8F5}" type="datetimeFigureOut">
              <a:rPr lang="en-US" smtClean="0"/>
              <a:t>2/11/2025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4F510E-3281-430F-A956-CF28B718CDDB}" type="slidenum">
              <a:rPr lang="en-US" smtClean="0"/>
              <a:t>‹#›</a:t>
            </a:fld>
            <a:endParaRPr lang="en-US"/>
          </a:p>
        </p:txBody>
      </p:sp>
    </p:spTree>
    <p:extLst>
      <p:ext uri="{BB962C8B-B14F-4D97-AF65-F5344CB8AC3E}">
        <p14:creationId xmlns:p14="http://schemas.microsoft.com/office/powerpoint/2010/main" val="1947372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FFFFFF"/>
              </a:solidFill>
              <a:effectLst/>
              <a:highlight>
                <a:srgbClr val="FFFFFF"/>
              </a:highligh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AA529506-F177-41C4-B2B2-6207D6E226B6}" type="slidenum">
              <a:rPr lang="en-US" smtClean="0"/>
              <a:t>1</a:t>
            </a:fld>
            <a:endParaRPr lang="en-US"/>
          </a:p>
        </p:txBody>
      </p:sp>
    </p:spTree>
    <p:extLst>
      <p:ext uri="{BB962C8B-B14F-4D97-AF65-F5344CB8AC3E}">
        <p14:creationId xmlns:p14="http://schemas.microsoft.com/office/powerpoint/2010/main" val="405379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4F510E-3281-430F-A956-CF28B718CDDB}" type="slidenum">
              <a:rPr lang="en-US" smtClean="0"/>
              <a:t>2</a:t>
            </a:fld>
            <a:endParaRPr lang="en-US"/>
          </a:p>
        </p:txBody>
      </p:sp>
    </p:spTree>
    <p:extLst>
      <p:ext uri="{BB962C8B-B14F-4D97-AF65-F5344CB8AC3E}">
        <p14:creationId xmlns:p14="http://schemas.microsoft.com/office/powerpoint/2010/main" val="3775531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904F510E-3281-430F-A956-CF28B718CDDB}" type="slidenum">
              <a:rPr lang="en-US" smtClean="0"/>
              <a:t>3</a:t>
            </a:fld>
            <a:endParaRPr lang="en-US"/>
          </a:p>
        </p:txBody>
      </p:sp>
    </p:spTree>
    <p:extLst>
      <p:ext uri="{BB962C8B-B14F-4D97-AF65-F5344CB8AC3E}">
        <p14:creationId xmlns:p14="http://schemas.microsoft.com/office/powerpoint/2010/main" val="406284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Like so many great scientific discoveries, PTFE (commonly known as Teflon) was discovered by accident while Dr. Plunkett while he was working with refrigerants.  The material he discovered was inert to almost all chemicals and was very slippery.  No other compounds or materials had these same unique attributes. At the time, these compounds were considered to be miraculous.</a:t>
            </a:r>
          </a:p>
          <a:p>
            <a:endParaRPr lang="en-US" dirty="0"/>
          </a:p>
        </p:txBody>
      </p:sp>
      <p:sp>
        <p:nvSpPr>
          <p:cNvPr id="4" name="Slide Number Placeholder 3"/>
          <p:cNvSpPr>
            <a:spLocks noGrp="1"/>
          </p:cNvSpPr>
          <p:nvPr>
            <p:ph type="sldNum" sz="quarter" idx="5"/>
          </p:nvPr>
        </p:nvSpPr>
        <p:spPr/>
        <p:txBody>
          <a:bodyPr/>
          <a:lstStyle/>
          <a:p>
            <a:fld id="{904F510E-3281-430F-A956-CF28B718CDDB}" type="slidenum">
              <a:rPr lang="en-US" smtClean="0"/>
              <a:t>4</a:t>
            </a:fld>
            <a:endParaRPr lang="en-US"/>
          </a:p>
        </p:txBody>
      </p:sp>
    </p:spTree>
    <p:extLst>
      <p:ext uri="{BB962C8B-B14F-4D97-AF65-F5344CB8AC3E}">
        <p14:creationId xmlns:p14="http://schemas.microsoft.com/office/powerpoint/2010/main" val="1990938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Because of their unique properties, PFAS compounds have been used for decades in a wide variety of applications including fire fighting foam, textiles, food packaging, cosmetics, building materials and medical devices, to name just a few.  For many of these uses, like healthcare and electronics, there are currently no replacements for PFAS. In these cases, PFAS are considered to be an “essential use”.  What we are seeing are regulations targeting the nonessential uses of PFAS in consumer products and food packaging and fire fighting foam.</a:t>
            </a:r>
          </a:p>
          <a:p>
            <a:endParaRPr lang="en-US" dirty="0"/>
          </a:p>
        </p:txBody>
      </p:sp>
      <p:sp>
        <p:nvSpPr>
          <p:cNvPr id="4" name="Slide Number Placeholder 3"/>
          <p:cNvSpPr>
            <a:spLocks noGrp="1"/>
          </p:cNvSpPr>
          <p:nvPr>
            <p:ph type="sldNum" sz="quarter" idx="5"/>
          </p:nvPr>
        </p:nvSpPr>
        <p:spPr/>
        <p:txBody>
          <a:bodyPr/>
          <a:lstStyle/>
          <a:p>
            <a:fld id="{904F510E-3281-430F-A956-CF28B718CDDB}" type="slidenum">
              <a:rPr lang="en-US" smtClean="0"/>
              <a:t>5</a:t>
            </a:fld>
            <a:endParaRPr lang="en-US"/>
          </a:p>
        </p:txBody>
      </p:sp>
    </p:spTree>
    <p:extLst>
      <p:ext uri="{BB962C8B-B14F-4D97-AF65-F5344CB8AC3E}">
        <p14:creationId xmlns:p14="http://schemas.microsoft.com/office/powerpoint/2010/main" val="935653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4F510E-3281-430F-A956-CF28B718CDDB}" type="slidenum">
              <a:rPr lang="en-US" smtClean="0"/>
              <a:t>8</a:t>
            </a:fld>
            <a:endParaRPr lang="en-US"/>
          </a:p>
        </p:txBody>
      </p:sp>
    </p:spTree>
    <p:extLst>
      <p:ext uri="{BB962C8B-B14F-4D97-AF65-F5344CB8AC3E}">
        <p14:creationId xmlns:p14="http://schemas.microsoft.com/office/powerpoint/2010/main" val="265924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why has PFAS concern risen so dramatically in recent years?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Dispersed across the globe and is found virtually everywhere</a:t>
            </a:r>
          </a:p>
          <a:p>
            <a:r>
              <a:rPr lang="en-US" dirty="0"/>
              <a:t>PFAS bioaccumulate in human and animals. It is usually detected when tested for in human blood. So, we have all been exposed.</a:t>
            </a:r>
          </a:p>
          <a:p>
            <a:r>
              <a:rPr lang="en-US" dirty="0"/>
              <a:t>There are some direct health impacts that have been reported at higher PFAS concentrations, as listed here</a:t>
            </a:r>
          </a:p>
          <a:p>
            <a:r>
              <a:rPr lang="en-US" dirty="0"/>
              <a:t>But tox studies indicate low concentrations may also pose adverse effects, but more research is needed</a:t>
            </a:r>
          </a:p>
          <a:p>
            <a:r>
              <a:rPr lang="en-US" dirty="0"/>
              <a:t>We can be exposed via inhalation, via skin adsorption, and ingestion.</a:t>
            </a:r>
          </a:p>
          <a:p>
            <a:r>
              <a:rPr lang="en-US" dirty="0"/>
              <a:t>Ingestion of contaminated water is seen as a primary route of exposure. </a:t>
            </a:r>
          </a:p>
          <a:p>
            <a:r>
              <a:rPr lang="en-US" dirty="0"/>
              <a:t>EPA has recently finalized new drinking water regulations to aid with reducing this exposure.  </a:t>
            </a:r>
          </a:p>
          <a:p>
            <a:endParaRPr lang="en-US" dirty="0"/>
          </a:p>
        </p:txBody>
      </p:sp>
      <p:sp>
        <p:nvSpPr>
          <p:cNvPr id="4" name="Slide Number Placeholder 3"/>
          <p:cNvSpPr>
            <a:spLocks noGrp="1"/>
          </p:cNvSpPr>
          <p:nvPr>
            <p:ph type="sldNum" sz="quarter" idx="5"/>
          </p:nvPr>
        </p:nvSpPr>
        <p:spPr/>
        <p:txBody>
          <a:bodyPr/>
          <a:lstStyle/>
          <a:p>
            <a:fld id="{904F510E-3281-430F-A956-CF28B718CDDB}" type="slidenum">
              <a:rPr lang="en-US" smtClean="0"/>
              <a:t>10</a:t>
            </a:fld>
            <a:endParaRPr lang="en-US"/>
          </a:p>
        </p:txBody>
      </p:sp>
    </p:spTree>
    <p:extLst>
      <p:ext uri="{BB962C8B-B14F-4D97-AF65-F5344CB8AC3E}">
        <p14:creationId xmlns:p14="http://schemas.microsoft.com/office/powerpoint/2010/main" val="2854997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31 proposed task items</a:t>
            </a:r>
          </a:p>
        </p:txBody>
      </p:sp>
      <p:sp>
        <p:nvSpPr>
          <p:cNvPr id="4" name="Slide Number Placeholder 3"/>
          <p:cNvSpPr>
            <a:spLocks noGrp="1"/>
          </p:cNvSpPr>
          <p:nvPr>
            <p:ph type="sldNum" sz="quarter" idx="5"/>
          </p:nvPr>
        </p:nvSpPr>
        <p:spPr/>
        <p:txBody>
          <a:bodyPr/>
          <a:lstStyle/>
          <a:p>
            <a:fld id="{904F510E-3281-430F-A956-CF28B718CDDB}" type="slidenum">
              <a:rPr lang="en-US" smtClean="0"/>
              <a:t>14</a:t>
            </a:fld>
            <a:endParaRPr lang="en-US"/>
          </a:p>
        </p:txBody>
      </p:sp>
    </p:spTree>
    <p:extLst>
      <p:ext uri="{BB962C8B-B14F-4D97-AF65-F5344CB8AC3E}">
        <p14:creationId xmlns:p14="http://schemas.microsoft.com/office/powerpoint/2010/main" val="2501270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4F510E-3281-430F-A956-CF28B718CDDB}" type="slidenum">
              <a:rPr lang="en-US" smtClean="0"/>
              <a:t>15</a:t>
            </a:fld>
            <a:endParaRPr lang="en-US"/>
          </a:p>
        </p:txBody>
      </p:sp>
    </p:spTree>
    <p:extLst>
      <p:ext uri="{BB962C8B-B14F-4D97-AF65-F5344CB8AC3E}">
        <p14:creationId xmlns:p14="http://schemas.microsoft.com/office/powerpoint/2010/main" val="1884305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32f966abfcb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2" name="Google Shape;442;g32f966abfc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74471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32fb2358a85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8" name="Google Shape;448;g32fb2358a85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PFAS can be unintentionally introduced into your product during manufacturing from many different source – such as used of recycled plastics or contaminated local water used in manufacturing. </a:t>
            </a: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en-US"/>
              <a:t>While these other sources are likely to introduce low concentrations, these low concentrations may still be detectable and of concern to consumers. </a:t>
            </a:r>
            <a:endParaRPr/>
          </a:p>
          <a:p>
            <a:pPr marL="0" lvl="0" indent="0" algn="l" rtl="0">
              <a:spcBef>
                <a:spcPts val="0"/>
              </a:spcBef>
              <a:spcAft>
                <a:spcPts val="0"/>
              </a:spcAft>
              <a:buNone/>
            </a:pPr>
            <a:endParaRPr/>
          </a:p>
          <a:p>
            <a:pPr marL="0" lvl="0" indent="0" algn="l" rtl="0">
              <a:spcBef>
                <a:spcPts val="0"/>
              </a:spcBef>
              <a:spcAft>
                <a:spcPts val="0"/>
              </a:spcAft>
              <a:buNone/>
            </a:pPr>
            <a:r>
              <a:rPr lang="en-US"/>
              <a:t>Photo from Adobe Stock</a:t>
            </a:r>
            <a:endParaRPr/>
          </a:p>
          <a:p>
            <a:pPr marL="0" lvl="0" indent="0" algn="l" rtl="0">
              <a:spcBef>
                <a:spcPts val="0"/>
              </a:spcBef>
              <a:spcAft>
                <a:spcPts val="0"/>
              </a:spcAft>
              <a:buNone/>
            </a:pPr>
            <a:endParaRPr/>
          </a:p>
        </p:txBody>
      </p:sp>
      <p:sp>
        <p:nvSpPr>
          <p:cNvPr id="449" name="Google Shape;449;g32fb2358a85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189268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32f966abfcb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8" name="Google Shape;468;g32f966abfcb_0_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PFAS can be unintentionally introduced into your product during manufacturing from many different source – such as used of recycled plastics or contaminated local water used in manufacturing. </a:t>
            </a: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en-US"/>
              <a:t>While these other sources are likely to introduce low concentrations, these low concentrations may still be detectable and of concern to consumers. </a:t>
            </a:r>
            <a:endParaRPr/>
          </a:p>
          <a:p>
            <a:pPr marL="0" lvl="0" indent="0" algn="l" rtl="0">
              <a:spcBef>
                <a:spcPts val="0"/>
              </a:spcBef>
              <a:spcAft>
                <a:spcPts val="0"/>
              </a:spcAft>
              <a:buNone/>
            </a:pPr>
            <a:endParaRPr/>
          </a:p>
          <a:p>
            <a:pPr marL="0" lvl="0" indent="0" algn="l" rtl="0">
              <a:spcBef>
                <a:spcPts val="0"/>
              </a:spcBef>
              <a:spcAft>
                <a:spcPts val="0"/>
              </a:spcAft>
              <a:buNone/>
            </a:pPr>
            <a:r>
              <a:rPr lang="en-US"/>
              <a:t>Photo from Adobe Stock</a:t>
            </a:r>
            <a:endParaRPr/>
          </a:p>
          <a:p>
            <a:pPr marL="0" lvl="0" indent="0" algn="l" rtl="0">
              <a:spcBef>
                <a:spcPts val="0"/>
              </a:spcBef>
              <a:spcAft>
                <a:spcPts val="0"/>
              </a:spcAft>
              <a:buNone/>
            </a:pPr>
            <a:endParaRPr/>
          </a:p>
        </p:txBody>
      </p:sp>
      <p:sp>
        <p:nvSpPr>
          <p:cNvPr id="469" name="Google Shape;469;g32f966abfcb_0_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extLst>
      <p:ext uri="{BB962C8B-B14F-4D97-AF65-F5344CB8AC3E}">
        <p14:creationId xmlns:p14="http://schemas.microsoft.com/office/powerpoint/2010/main" val="1638096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32f966abfcb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8" name="Google Shape;478;g32f966abfcb_0_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PFAS can be unintentionally introduced into your product during manufacturing from many different source – such as used of recycled plastics or contaminated local water used in manufacturing. </a:t>
            </a: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en-US"/>
              <a:t>While these other sources are likely to introduce low concentrations, these low concentrations may still be detectable and of concern to consumers. </a:t>
            </a:r>
            <a:endParaRPr/>
          </a:p>
          <a:p>
            <a:pPr marL="0" lvl="0" indent="0" algn="l" rtl="0">
              <a:spcBef>
                <a:spcPts val="0"/>
              </a:spcBef>
              <a:spcAft>
                <a:spcPts val="0"/>
              </a:spcAft>
              <a:buNone/>
            </a:pPr>
            <a:endParaRPr/>
          </a:p>
          <a:p>
            <a:pPr marL="0" lvl="0" indent="0" algn="l" rtl="0">
              <a:spcBef>
                <a:spcPts val="0"/>
              </a:spcBef>
              <a:spcAft>
                <a:spcPts val="0"/>
              </a:spcAft>
              <a:buNone/>
            </a:pPr>
            <a:r>
              <a:rPr lang="en-US"/>
              <a:t>Photo from Adobe Stock</a:t>
            </a:r>
            <a:endParaRPr/>
          </a:p>
          <a:p>
            <a:pPr marL="0" lvl="0" indent="0" algn="l" rtl="0">
              <a:spcBef>
                <a:spcPts val="0"/>
              </a:spcBef>
              <a:spcAft>
                <a:spcPts val="0"/>
              </a:spcAft>
              <a:buNone/>
            </a:pPr>
            <a:endParaRPr/>
          </a:p>
        </p:txBody>
      </p:sp>
      <p:sp>
        <p:nvSpPr>
          <p:cNvPr id="479" name="Google Shape;479;g32f966abfcb_0_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extLst>
      <p:ext uri="{BB962C8B-B14F-4D97-AF65-F5344CB8AC3E}">
        <p14:creationId xmlns:p14="http://schemas.microsoft.com/office/powerpoint/2010/main" val="553947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32f966abfcb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8" name="Google Shape;458;g32f966abfcb_0_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PFAS can be unintentionally introduced into your product during manufacturing from many different source – such as used of recycled plastics or contaminated local water used in manufacturing. </a:t>
            </a: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en-US"/>
              <a:t>While these other sources are likely to introduce low concentrations, these low concentrations may still be detectable and of concern to consumers. </a:t>
            </a:r>
            <a:endParaRPr/>
          </a:p>
          <a:p>
            <a:pPr marL="0" lvl="0" indent="0" algn="l" rtl="0">
              <a:spcBef>
                <a:spcPts val="0"/>
              </a:spcBef>
              <a:spcAft>
                <a:spcPts val="0"/>
              </a:spcAft>
              <a:buNone/>
            </a:pPr>
            <a:endParaRPr/>
          </a:p>
          <a:p>
            <a:pPr marL="0" lvl="0" indent="0" algn="l" rtl="0">
              <a:spcBef>
                <a:spcPts val="0"/>
              </a:spcBef>
              <a:spcAft>
                <a:spcPts val="0"/>
              </a:spcAft>
              <a:buNone/>
            </a:pPr>
            <a:r>
              <a:rPr lang="en-US"/>
              <a:t>Photo from Adobe Stock</a:t>
            </a:r>
            <a:endParaRPr/>
          </a:p>
          <a:p>
            <a:pPr marL="0" lvl="0" indent="0" algn="l" rtl="0">
              <a:spcBef>
                <a:spcPts val="0"/>
              </a:spcBef>
              <a:spcAft>
                <a:spcPts val="0"/>
              </a:spcAft>
              <a:buNone/>
            </a:pPr>
            <a:endParaRPr/>
          </a:p>
        </p:txBody>
      </p:sp>
      <p:sp>
        <p:nvSpPr>
          <p:cNvPr id="459" name="Google Shape;459;g32f966abfcb_0_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extLst>
      <p:ext uri="{BB962C8B-B14F-4D97-AF65-F5344CB8AC3E}">
        <p14:creationId xmlns:p14="http://schemas.microsoft.com/office/powerpoint/2010/main" val="30182672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32f966abfcb_0_5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8" name="Google Shape;488;g32f966abfcb_0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71790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32f966abfcb_0_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4" name="Google Shape;494;g32f966abfcb_0_4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PFAS can be unintentionally introduced into your product during manufacturing from many different source – such as used of recycled plastics or contaminated local water used in manufacturing. </a:t>
            </a: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en-US"/>
              <a:t>While these other sources are likely to introduce low concentrations, these low concentrations may still be detectable and of concern to consumers. </a:t>
            </a:r>
            <a:endParaRPr/>
          </a:p>
          <a:p>
            <a:pPr marL="0" lvl="0" indent="0" algn="l" rtl="0">
              <a:spcBef>
                <a:spcPts val="0"/>
              </a:spcBef>
              <a:spcAft>
                <a:spcPts val="0"/>
              </a:spcAft>
              <a:buNone/>
            </a:pPr>
            <a:endParaRPr/>
          </a:p>
          <a:p>
            <a:pPr marL="0" lvl="0" indent="0" algn="l" rtl="0">
              <a:spcBef>
                <a:spcPts val="0"/>
              </a:spcBef>
              <a:spcAft>
                <a:spcPts val="0"/>
              </a:spcAft>
              <a:buNone/>
            </a:pPr>
            <a:r>
              <a:rPr lang="en-US"/>
              <a:t>Photo from Adobe Stock</a:t>
            </a:r>
            <a:endParaRPr/>
          </a:p>
          <a:p>
            <a:pPr marL="0" lvl="0" indent="0" algn="l" rtl="0">
              <a:spcBef>
                <a:spcPts val="0"/>
              </a:spcBef>
              <a:spcAft>
                <a:spcPts val="0"/>
              </a:spcAft>
              <a:buNone/>
            </a:pPr>
            <a:endParaRPr/>
          </a:p>
        </p:txBody>
      </p:sp>
      <p:sp>
        <p:nvSpPr>
          <p:cNvPr id="495" name="Google Shape;495;g32f966abfcb_0_4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extLst>
      <p:ext uri="{BB962C8B-B14F-4D97-AF65-F5344CB8AC3E}">
        <p14:creationId xmlns:p14="http://schemas.microsoft.com/office/powerpoint/2010/main" val="3914091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32f966abfcb_0_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5" name="Google Shape;505;g32f966abfcb_0_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PFAS can be unintentionally introduced into your product during manufacturing from many different source – such as used of recycled plastics or contaminated local water used in manufacturing. </a:t>
            </a: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en-US"/>
              <a:t>While these other sources are likely to introduce low concentrations, these low concentrations may still be detectable and of concern to consumers. </a:t>
            </a:r>
            <a:endParaRPr/>
          </a:p>
          <a:p>
            <a:pPr marL="0" lvl="0" indent="0" algn="l" rtl="0">
              <a:spcBef>
                <a:spcPts val="0"/>
              </a:spcBef>
              <a:spcAft>
                <a:spcPts val="0"/>
              </a:spcAft>
              <a:buNone/>
            </a:pPr>
            <a:endParaRPr/>
          </a:p>
          <a:p>
            <a:pPr marL="0" lvl="0" indent="0" algn="l" rtl="0">
              <a:spcBef>
                <a:spcPts val="0"/>
              </a:spcBef>
              <a:spcAft>
                <a:spcPts val="0"/>
              </a:spcAft>
              <a:buNone/>
            </a:pPr>
            <a:r>
              <a:rPr lang="en-US"/>
              <a:t>Photo from Adobe Stock</a:t>
            </a:r>
            <a:endParaRPr/>
          </a:p>
          <a:p>
            <a:pPr marL="0" lvl="0" indent="0" algn="l" rtl="0">
              <a:spcBef>
                <a:spcPts val="0"/>
              </a:spcBef>
              <a:spcAft>
                <a:spcPts val="0"/>
              </a:spcAft>
              <a:buNone/>
            </a:pPr>
            <a:endParaRPr/>
          </a:p>
        </p:txBody>
      </p:sp>
      <p:sp>
        <p:nvSpPr>
          <p:cNvPr id="506" name="Google Shape;506;g32f966abfcb_0_6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extLst>
      <p:ext uri="{BB962C8B-B14F-4D97-AF65-F5344CB8AC3E}">
        <p14:creationId xmlns:p14="http://schemas.microsoft.com/office/powerpoint/2010/main" val="40019675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32f966abfcb_0_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5" name="Google Shape;505;g32f966abfcb_0_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PFAS can be unintentionally introduced into your product during manufacturing from many different source – such as used of recycled plastics or contaminated local water used in manufacturing. </a:t>
            </a: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en-US"/>
              <a:t>While these other sources are likely to introduce low concentrations, these low concentrations may still be detectable and of concern to consumers. </a:t>
            </a:r>
            <a:endParaRPr/>
          </a:p>
          <a:p>
            <a:pPr marL="0" lvl="0" indent="0" algn="l" rtl="0">
              <a:spcBef>
                <a:spcPts val="0"/>
              </a:spcBef>
              <a:spcAft>
                <a:spcPts val="0"/>
              </a:spcAft>
              <a:buNone/>
            </a:pPr>
            <a:endParaRPr/>
          </a:p>
          <a:p>
            <a:pPr marL="0" lvl="0" indent="0" algn="l" rtl="0">
              <a:spcBef>
                <a:spcPts val="0"/>
              </a:spcBef>
              <a:spcAft>
                <a:spcPts val="0"/>
              </a:spcAft>
              <a:buNone/>
            </a:pPr>
            <a:r>
              <a:rPr lang="en-US"/>
              <a:t>Photo from Adobe Stock</a:t>
            </a:r>
            <a:endParaRPr/>
          </a:p>
          <a:p>
            <a:pPr marL="0" lvl="0" indent="0" algn="l" rtl="0">
              <a:spcBef>
                <a:spcPts val="0"/>
              </a:spcBef>
              <a:spcAft>
                <a:spcPts val="0"/>
              </a:spcAft>
              <a:buNone/>
            </a:pPr>
            <a:endParaRPr/>
          </a:p>
        </p:txBody>
      </p:sp>
      <p:sp>
        <p:nvSpPr>
          <p:cNvPr id="506" name="Google Shape;506;g32f966abfcb_0_6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extLst>
      <p:ext uri="{BB962C8B-B14F-4D97-AF65-F5344CB8AC3E}">
        <p14:creationId xmlns:p14="http://schemas.microsoft.com/office/powerpoint/2010/main" val="39766449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32f966abfcb_0_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6" name="Google Shape;516;g32f966abfcb_0_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PFAS can be unintentionally introduced into your product during manufacturing from many different source – such as used of recycled plastics or contaminated local water used in manufacturing. </a:t>
            </a: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en-US"/>
              <a:t>While these other sources are likely to introduce low concentrations, these low concentrations may still be detectable and of concern to consumers. </a:t>
            </a:r>
            <a:endParaRPr/>
          </a:p>
          <a:p>
            <a:pPr marL="0" lvl="0" indent="0" algn="l" rtl="0">
              <a:spcBef>
                <a:spcPts val="0"/>
              </a:spcBef>
              <a:spcAft>
                <a:spcPts val="0"/>
              </a:spcAft>
              <a:buNone/>
            </a:pPr>
            <a:endParaRPr/>
          </a:p>
          <a:p>
            <a:pPr marL="0" lvl="0" indent="0" algn="l" rtl="0">
              <a:spcBef>
                <a:spcPts val="0"/>
              </a:spcBef>
              <a:spcAft>
                <a:spcPts val="0"/>
              </a:spcAft>
              <a:buNone/>
            </a:pPr>
            <a:r>
              <a:rPr lang="en-US"/>
              <a:t>Photo from Adobe Stock</a:t>
            </a:r>
            <a:endParaRPr/>
          </a:p>
          <a:p>
            <a:pPr marL="0" lvl="0" indent="0" algn="l" rtl="0">
              <a:spcBef>
                <a:spcPts val="0"/>
              </a:spcBef>
              <a:spcAft>
                <a:spcPts val="0"/>
              </a:spcAft>
              <a:buNone/>
            </a:pPr>
            <a:endParaRPr/>
          </a:p>
        </p:txBody>
      </p:sp>
      <p:sp>
        <p:nvSpPr>
          <p:cNvPr id="517" name="Google Shape;517;g32f966abfcb_0_7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extLst>
      <p:ext uri="{BB962C8B-B14F-4D97-AF65-F5344CB8AC3E}">
        <p14:creationId xmlns:p14="http://schemas.microsoft.com/office/powerpoint/2010/main" val="22077080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32f966abfcb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6" name="Google Shape;526;g32f966abfcb_0_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PFAS can be unintentionally introduced into your product during manufacturing from many different source – such as used of recycled plastics or contaminated local water used in manufacturing. </a:t>
            </a: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en-US"/>
              <a:t>While these other sources are likely to introduce low concentrations, these low concentrations may still be detectable and of concern to consumers. </a:t>
            </a:r>
            <a:endParaRPr/>
          </a:p>
          <a:p>
            <a:pPr marL="0" lvl="0" indent="0" algn="l" rtl="0">
              <a:spcBef>
                <a:spcPts val="0"/>
              </a:spcBef>
              <a:spcAft>
                <a:spcPts val="0"/>
              </a:spcAft>
              <a:buNone/>
            </a:pPr>
            <a:endParaRPr/>
          </a:p>
          <a:p>
            <a:pPr marL="0" lvl="0" indent="0" algn="l" rtl="0">
              <a:spcBef>
                <a:spcPts val="0"/>
              </a:spcBef>
              <a:spcAft>
                <a:spcPts val="0"/>
              </a:spcAft>
              <a:buNone/>
            </a:pPr>
            <a:r>
              <a:rPr lang="en-US"/>
              <a:t>Photo from Adobe Stock</a:t>
            </a:r>
            <a:endParaRPr/>
          </a:p>
          <a:p>
            <a:pPr marL="0" lvl="0" indent="0" algn="l" rtl="0">
              <a:spcBef>
                <a:spcPts val="0"/>
              </a:spcBef>
              <a:spcAft>
                <a:spcPts val="0"/>
              </a:spcAft>
              <a:buNone/>
            </a:pPr>
            <a:endParaRPr/>
          </a:p>
        </p:txBody>
      </p:sp>
      <p:sp>
        <p:nvSpPr>
          <p:cNvPr id="527" name="Google Shape;527;g32f966abfcb_0_8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extLst>
      <p:ext uri="{BB962C8B-B14F-4D97-AF65-F5344CB8AC3E}">
        <p14:creationId xmlns:p14="http://schemas.microsoft.com/office/powerpoint/2010/main" val="24793710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Yarmouth has 24 drinking water wells with minimal treatment (chemical addition only).</a:t>
            </a:r>
          </a:p>
          <a:p>
            <a:r>
              <a:rPr lang="en-US" dirty="0"/>
              <a:t>Loss of approximately 1.3 MGD of capacity.</a:t>
            </a:r>
          </a:p>
        </p:txBody>
      </p:sp>
      <p:sp>
        <p:nvSpPr>
          <p:cNvPr id="4" name="Slide Number Placeholder 3"/>
          <p:cNvSpPr>
            <a:spLocks noGrp="1"/>
          </p:cNvSpPr>
          <p:nvPr>
            <p:ph type="sldNum" sz="quarter" idx="5"/>
          </p:nvPr>
        </p:nvSpPr>
        <p:spPr/>
        <p:txBody>
          <a:bodyPr/>
          <a:lstStyle/>
          <a:p>
            <a:fld id="{904F510E-3281-430F-A956-CF28B718CDDB}" type="slidenum">
              <a:rPr lang="en-US" smtClean="0"/>
              <a:t>37</a:t>
            </a:fld>
            <a:endParaRPr lang="en-US"/>
          </a:p>
        </p:txBody>
      </p:sp>
    </p:spTree>
    <p:extLst>
      <p:ext uri="{BB962C8B-B14F-4D97-AF65-F5344CB8AC3E}">
        <p14:creationId xmlns:p14="http://schemas.microsoft.com/office/powerpoint/2010/main" val="14378022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smoking gun source to blame in Yarmouth.  Most likely culprit – </a:t>
            </a:r>
            <a:r>
              <a:rPr lang="en-US" dirty="0" err="1"/>
              <a:t>septics</a:t>
            </a:r>
            <a:r>
              <a:rPr lang="en-US" dirty="0"/>
              <a:t>. </a:t>
            </a:r>
          </a:p>
        </p:txBody>
      </p:sp>
      <p:sp>
        <p:nvSpPr>
          <p:cNvPr id="4" name="Slide Number Placeholder 3"/>
          <p:cNvSpPr>
            <a:spLocks noGrp="1"/>
          </p:cNvSpPr>
          <p:nvPr>
            <p:ph type="sldNum" sz="quarter" idx="5"/>
          </p:nvPr>
        </p:nvSpPr>
        <p:spPr/>
        <p:txBody>
          <a:bodyPr/>
          <a:lstStyle/>
          <a:p>
            <a:fld id="{904F510E-3281-430F-A956-CF28B718CDDB}" type="slidenum">
              <a:rPr lang="en-US" smtClean="0"/>
              <a:t>38</a:t>
            </a:fld>
            <a:endParaRPr lang="en-US"/>
          </a:p>
        </p:txBody>
      </p:sp>
    </p:spTree>
    <p:extLst>
      <p:ext uri="{BB962C8B-B14F-4D97-AF65-F5344CB8AC3E}">
        <p14:creationId xmlns:p14="http://schemas.microsoft.com/office/powerpoint/2010/main" val="25963573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Wells 4 &amp; 5 are on the same site, so treated them first to get the most capacity back.  </a:t>
            </a:r>
          </a:p>
          <a:p>
            <a:r>
              <a:rPr lang="en-US" dirty="0"/>
              <a:t>Media is </a:t>
            </a:r>
            <a:r>
              <a:rPr lang="en-US" dirty="0" err="1"/>
              <a:t>FluoroSorb</a:t>
            </a:r>
            <a:r>
              <a:rPr lang="en-US" dirty="0"/>
              <a:t> – proprietary media from </a:t>
            </a:r>
            <a:r>
              <a:rPr lang="en-US" dirty="0" err="1"/>
              <a:t>AdEdge</a:t>
            </a:r>
            <a:r>
              <a:rPr lang="en-US" dirty="0"/>
              <a:t>.  It’s an adsorptive media.</a:t>
            </a:r>
          </a:p>
          <a:p>
            <a:r>
              <a:rPr lang="en-US" dirty="0"/>
              <a:t>Installation took longer than expected but project to just over a year from start of design through completion.</a:t>
            </a:r>
          </a:p>
          <a:p>
            <a:r>
              <a:rPr lang="en-US" dirty="0"/>
              <a:t>Currently conducting piloting </a:t>
            </a:r>
            <a:r>
              <a:rPr lang="en-US"/>
              <a:t>for treatment at Wells 10 and 11.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04F510E-3281-430F-A956-CF28B718CDDB}" type="slidenum">
              <a:rPr lang="en-US" smtClean="0"/>
              <a:t>39</a:t>
            </a:fld>
            <a:endParaRPr lang="en-US"/>
          </a:p>
        </p:txBody>
      </p:sp>
    </p:spTree>
    <p:extLst>
      <p:ext uri="{BB962C8B-B14F-4D97-AF65-F5344CB8AC3E}">
        <p14:creationId xmlns:p14="http://schemas.microsoft.com/office/powerpoint/2010/main" val="3500754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Yarmouth can meet demands most of the year without the PFAS wells, but we could not meet peak summer demands.  Therefore, conservation measures were </a:t>
            </a:r>
            <a:r>
              <a:rPr lang="en-US" dirty="0" err="1"/>
              <a:t>impletmented</a:t>
            </a:r>
            <a:r>
              <a:rPr lang="en-US" dirty="0"/>
              <a:t> for the first time ever in Yarmouth. </a:t>
            </a:r>
          </a:p>
        </p:txBody>
      </p:sp>
      <p:sp>
        <p:nvSpPr>
          <p:cNvPr id="4" name="Slide Number Placeholder 3"/>
          <p:cNvSpPr>
            <a:spLocks noGrp="1"/>
          </p:cNvSpPr>
          <p:nvPr>
            <p:ph type="sldNum" sz="quarter" idx="5"/>
          </p:nvPr>
        </p:nvSpPr>
        <p:spPr/>
        <p:txBody>
          <a:bodyPr/>
          <a:lstStyle/>
          <a:p>
            <a:fld id="{904F510E-3281-430F-A956-CF28B718CDDB}" type="slidenum">
              <a:rPr lang="en-US" smtClean="0"/>
              <a:t>40</a:t>
            </a:fld>
            <a:endParaRPr lang="en-US"/>
          </a:p>
        </p:txBody>
      </p:sp>
    </p:spTree>
    <p:extLst>
      <p:ext uri="{BB962C8B-B14F-4D97-AF65-F5344CB8AC3E}">
        <p14:creationId xmlns:p14="http://schemas.microsoft.com/office/powerpoint/2010/main" val="13163240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Yarmouth’s </a:t>
            </a:r>
            <a:r>
              <a:rPr lang="en-US" dirty="0"/>
              <a:t>sewer plan was not meant to address PFAS but will remove septic systems that are contributing to PFAS at our wells. </a:t>
            </a:r>
          </a:p>
        </p:txBody>
      </p:sp>
      <p:sp>
        <p:nvSpPr>
          <p:cNvPr id="4" name="Slide Number Placeholder 3"/>
          <p:cNvSpPr>
            <a:spLocks noGrp="1"/>
          </p:cNvSpPr>
          <p:nvPr>
            <p:ph type="sldNum" sz="quarter" idx="5"/>
          </p:nvPr>
        </p:nvSpPr>
        <p:spPr/>
        <p:txBody>
          <a:bodyPr/>
          <a:lstStyle/>
          <a:p>
            <a:fld id="{904F510E-3281-430F-A956-CF28B718CDDB}" type="slidenum">
              <a:rPr lang="en-US" smtClean="0"/>
              <a:t>41</a:t>
            </a:fld>
            <a:endParaRPr lang="en-US"/>
          </a:p>
        </p:txBody>
      </p:sp>
    </p:spTree>
    <p:extLst>
      <p:ext uri="{BB962C8B-B14F-4D97-AF65-F5344CB8AC3E}">
        <p14:creationId xmlns:p14="http://schemas.microsoft.com/office/powerpoint/2010/main" val="2385697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2F0B8-DFC5-9EA4-665B-C26103E087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B86286-C903-8950-D40D-6B3B1DFBBD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0C3BFA-7339-EEC2-38A1-CB73E97C5A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3AB055E-284A-D29B-55EE-5D91D1677958}"/>
              </a:ext>
            </a:extLst>
          </p:cNvPr>
          <p:cNvSpPr>
            <a:spLocks noGrp="1"/>
          </p:cNvSpPr>
          <p:nvPr>
            <p:ph type="sldNum" sz="quarter" idx="5"/>
          </p:nvPr>
        </p:nvSpPr>
        <p:spPr/>
        <p:txBody>
          <a:bodyPr/>
          <a:lstStyle/>
          <a:p>
            <a:fld id="{904F510E-3281-430F-A956-CF28B718CDDB}" type="slidenum">
              <a:rPr lang="en-US" smtClean="0"/>
              <a:t>42</a:t>
            </a:fld>
            <a:endParaRPr lang="en-US"/>
          </a:p>
        </p:txBody>
      </p:sp>
    </p:spTree>
    <p:extLst>
      <p:ext uri="{BB962C8B-B14F-4D97-AF65-F5344CB8AC3E}">
        <p14:creationId xmlns:p14="http://schemas.microsoft.com/office/powerpoint/2010/main" val="484802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352550"/>
            <a:ext cx="8229600" cy="1102519"/>
          </a:xfrm>
        </p:spPr>
        <p:txBody>
          <a:bodyPr/>
          <a:lstStyle/>
          <a:p>
            <a:r>
              <a:rPr lang="en-US"/>
              <a:t>Click to edit Master title style</a:t>
            </a:r>
            <a:endParaRPr lang="en-US" dirty="0"/>
          </a:p>
        </p:txBody>
      </p:sp>
      <p:sp>
        <p:nvSpPr>
          <p:cNvPr id="3" name="Subtitle 2"/>
          <p:cNvSpPr>
            <a:spLocks noGrp="1"/>
          </p:cNvSpPr>
          <p:nvPr>
            <p:ph type="subTitle" idx="1"/>
          </p:nvPr>
        </p:nvSpPr>
        <p:spPr>
          <a:xfrm>
            <a:off x="457200" y="2669381"/>
            <a:ext cx="8229600" cy="1314450"/>
          </a:xfrm>
        </p:spPr>
        <p:txBody>
          <a:bodyPr/>
          <a:lstStyle>
            <a:lvl1pPr marL="0" indent="0" algn="ctr">
              <a:buNone/>
              <a:defRPr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960B8B9-4C04-4DDF-9AFD-B2E02D82F36D}" type="datetimeFigureOut">
              <a:rPr lang="en-US" smtClean="0"/>
              <a:t>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D1E8CB-FECB-4480-A50A-D9FF92647189}" type="slidenum">
              <a:rPr lang="en-US" smtClean="0"/>
              <a:t>‹#›</a:t>
            </a:fld>
            <a:endParaRPr lang="en-US"/>
          </a:p>
        </p:txBody>
      </p:sp>
    </p:spTree>
    <p:extLst>
      <p:ext uri="{BB962C8B-B14F-4D97-AF65-F5344CB8AC3E}">
        <p14:creationId xmlns:p14="http://schemas.microsoft.com/office/powerpoint/2010/main" val="1061733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Parallelogram 7">
            <a:extLst>
              <a:ext uri="{FF2B5EF4-FFF2-40B4-BE49-F238E27FC236}">
                <a16:creationId xmlns:a16="http://schemas.microsoft.com/office/drawing/2014/main" id="{CAACB65A-EF4C-424D-6B7E-936E009E399C}"/>
              </a:ext>
            </a:extLst>
          </p:cNvPr>
          <p:cNvSpPr/>
          <p:nvPr userDrawn="1"/>
        </p:nvSpPr>
        <p:spPr>
          <a:xfrm>
            <a:off x="-228599" y="-19049"/>
            <a:ext cx="6937457" cy="608732"/>
          </a:xfrm>
          <a:prstGeom prst="parallelogram">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19050"/>
            <a:ext cx="5562600" cy="579438"/>
          </a:xfrm>
        </p:spPr>
        <p:txBody>
          <a:bodyPr>
            <a:normAutofit/>
          </a:bodyPr>
          <a:lstStyle>
            <a:lvl1pPr algn="l">
              <a:defRPr sz="26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342900" indent="-342900">
              <a:buClr>
                <a:schemeClr val="accent1"/>
              </a:buClr>
              <a:buSzPct val="90000"/>
              <a:buFont typeface="Wingdings" panose="05000000000000000000" pitchFamily="2" charset="2"/>
              <a:buChar cha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60B8B9-4C04-4DDF-9AFD-B2E02D82F36D}" type="datetimeFigureOut">
              <a:rPr lang="en-US" smtClean="0"/>
              <a:t>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D1E8CB-FECB-4480-A50A-D9FF92647189}" type="slidenum">
              <a:rPr lang="en-US" smtClean="0"/>
              <a:t>‹#›</a:t>
            </a:fld>
            <a:endParaRPr lang="en-US"/>
          </a:p>
        </p:txBody>
      </p:sp>
    </p:spTree>
    <p:extLst>
      <p:ext uri="{BB962C8B-B14F-4D97-AF65-F5344CB8AC3E}">
        <p14:creationId xmlns:p14="http://schemas.microsoft.com/office/powerpoint/2010/main" val="3852927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60B8B9-4C04-4DDF-9AFD-B2E02D82F36D}" type="datetimeFigureOut">
              <a:rPr lang="en-US" smtClean="0"/>
              <a:t>2/11/2025</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D1E8CB-FECB-4480-A50A-D9FF92647189}" type="slidenum">
              <a:rPr lang="en-US" smtClean="0"/>
              <a:t>‹#›</a:t>
            </a:fld>
            <a:endParaRPr lang="en-US"/>
          </a:p>
        </p:txBody>
      </p:sp>
    </p:spTree>
    <p:extLst>
      <p:ext uri="{BB962C8B-B14F-4D97-AF65-F5344CB8AC3E}">
        <p14:creationId xmlns:p14="http://schemas.microsoft.com/office/powerpoint/2010/main" val="4114890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Parallelogram 7">
            <a:extLst>
              <a:ext uri="{FF2B5EF4-FFF2-40B4-BE49-F238E27FC236}">
                <a16:creationId xmlns:a16="http://schemas.microsoft.com/office/drawing/2014/main" id="{C8D30055-A405-64DE-0FF3-39A27F39E7C4}"/>
              </a:ext>
            </a:extLst>
          </p:cNvPr>
          <p:cNvSpPr/>
          <p:nvPr userDrawn="1"/>
        </p:nvSpPr>
        <p:spPr>
          <a:xfrm>
            <a:off x="-228599" y="-19049"/>
            <a:ext cx="6937457" cy="608732"/>
          </a:xfrm>
          <a:prstGeom prst="parallelogram">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19050"/>
            <a:ext cx="8229600" cy="589683"/>
          </a:xfrm>
        </p:spPr>
        <p:txBody>
          <a:bodyPr>
            <a:normAutofit/>
          </a:bodyPr>
          <a:lstStyle>
            <a:lvl1pPr algn="l">
              <a:defRPr sz="2600">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57200" y="742950"/>
            <a:ext cx="4038600" cy="3851673"/>
          </a:xfrm>
        </p:spPr>
        <p:txBody>
          <a:bodyPr/>
          <a:lstStyle>
            <a:lvl1pPr marL="342900" indent="-342900">
              <a:buClr>
                <a:schemeClr val="accent1"/>
              </a:buClr>
              <a:buSzPct val="90000"/>
              <a:buFont typeface="Wingdings" panose="05000000000000000000" pitchFamily="2" charset="2"/>
              <a:buChar char="§"/>
              <a:defRPr sz="2800"/>
            </a:lvl1pPr>
            <a:lvl2pPr>
              <a:buClr>
                <a:schemeClr val="accent1"/>
              </a:buClr>
              <a:defRPr sz="2400"/>
            </a:lvl2pPr>
            <a:lvl3pPr>
              <a:buClr>
                <a:schemeClr val="accent1"/>
              </a:buClr>
              <a:defRPr sz="2000"/>
            </a:lvl3pPr>
            <a:lvl4pPr>
              <a:buClr>
                <a:schemeClr val="accent1"/>
              </a:buClr>
              <a:defRPr sz="1800"/>
            </a:lvl4pPr>
            <a:lvl5pPr>
              <a:buClr>
                <a:schemeClr val="accent1"/>
              </a:buCl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742950"/>
            <a:ext cx="4038600" cy="3851673"/>
          </a:xfrm>
        </p:spPr>
        <p:txBody>
          <a:bodyPr/>
          <a:lstStyle>
            <a:lvl1pPr marL="342900" indent="-342900">
              <a:buClr>
                <a:schemeClr val="accent1"/>
              </a:buClr>
              <a:buSzPct val="90000"/>
              <a:buFont typeface="Wingdings" panose="05000000000000000000" pitchFamily="2" charset="2"/>
              <a:buChar char="§"/>
              <a:defRPr sz="2800"/>
            </a:lvl1pPr>
            <a:lvl2pPr>
              <a:buClr>
                <a:schemeClr val="accent1"/>
              </a:buClr>
              <a:defRPr sz="2400"/>
            </a:lvl2pPr>
            <a:lvl3pPr>
              <a:buClr>
                <a:schemeClr val="accent1"/>
              </a:buClr>
              <a:defRPr sz="2000"/>
            </a:lvl3pPr>
            <a:lvl4pPr>
              <a:buClr>
                <a:schemeClr val="accent1"/>
              </a:buClr>
              <a:defRPr sz="1800"/>
            </a:lvl4pPr>
            <a:lvl5pPr>
              <a:buClr>
                <a:schemeClr val="accent1"/>
              </a:buCl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960B8B9-4C04-4DDF-9AFD-B2E02D82F36D}" type="datetimeFigureOut">
              <a:rPr lang="en-US" smtClean="0"/>
              <a:t>2/11/2025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D1E8CB-FECB-4480-A50A-D9FF92647189}" type="slidenum">
              <a:rPr lang="en-US" smtClean="0"/>
              <a:t>‹#›</a:t>
            </a:fld>
            <a:endParaRPr lang="en-US"/>
          </a:p>
        </p:txBody>
      </p:sp>
    </p:spTree>
    <p:extLst>
      <p:ext uri="{BB962C8B-B14F-4D97-AF65-F5344CB8AC3E}">
        <p14:creationId xmlns:p14="http://schemas.microsoft.com/office/powerpoint/2010/main" val="1370412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Parallelogram 9">
            <a:extLst>
              <a:ext uri="{FF2B5EF4-FFF2-40B4-BE49-F238E27FC236}">
                <a16:creationId xmlns:a16="http://schemas.microsoft.com/office/drawing/2014/main" id="{6C8FD970-6955-7B2A-1660-5525A3A828B1}"/>
              </a:ext>
            </a:extLst>
          </p:cNvPr>
          <p:cNvSpPr/>
          <p:nvPr userDrawn="1"/>
        </p:nvSpPr>
        <p:spPr>
          <a:xfrm>
            <a:off x="-228599" y="-19049"/>
            <a:ext cx="6937457" cy="608732"/>
          </a:xfrm>
          <a:prstGeom prst="parallelogram">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solidFill>
                <a:schemeClr val="bg1"/>
              </a:solidFill>
            </a:endParaRPr>
          </a:p>
        </p:txBody>
      </p:sp>
      <p:sp>
        <p:nvSpPr>
          <p:cNvPr id="2" name="Title 1"/>
          <p:cNvSpPr>
            <a:spLocks noGrp="1"/>
          </p:cNvSpPr>
          <p:nvPr>
            <p:ph type="title"/>
          </p:nvPr>
        </p:nvSpPr>
        <p:spPr>
          <a:xfrm>
            <a:off x="457200" y="-19050"/>
            <a:ext cx="8229600" cy="576424"/>
          </a:xfrm>
        </p:spPr>
        <p:txBody>
          <a:bodyPr>
            <a:normAutofit/>
          </a:bodyPr>
          <a:lstStyle>
            <a:lvl1pPr algn="l">
              <a:defRPr sz="2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457200" y="870508"/>
            <a:ext cx="4040188" cy="47982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199" y="1428750"/>
            <a:ext cx="4040188" cy="3165872"/>
          </a:xfrm>
        </p:spPr>
        <p:txBody>
          <a:bodyPr/>
          <a:lstStyle>
            <a:lvl1pPr marL="342900" indent="-342900">
              <a:buClr>
                <a:schemeClr val="accent1"/>
              </a:buClr>
              <a:buSzPct val="90000"/>
              <a:buFont typeface="Wingdings" panose="05000000000000000000" pitchFamily="2" charset="2"/>
              <a:buChar char="§"/>
              <a:defRPr sz="2400"/>
            </a:lvl1pPr>
            <a:lvl2pPr>
              <a:buClr>
                <a:schemeClr val="accent1"/>
              </a:buClr>
              <a:defRPr sz="2000"/>
            </a:lvl2pPr>
            <a:lvl3pPr>
              <a:buClr>
                <a:schemeClr val="accent1"/>
              </a:buClr>
              <a:defRPr sz="1800"/>
            </a:lvl3pPr>
            <a:lvl4pPr>
              <a:buClr>
                <a:schemeClr val="accent1"/>
              </a:buClr>
              <a:defRPr sz="1600"/>
            </a:lvl4pPr>
            <a:lvl5pPr>
              <a:buClr>
                <a:schemeClr val="accent1"/>
              </a:buCl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870508"/>
            <a:ext cx="4041775" cy="47982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428750"/>
            <a:ext cx="4041775" cy="3165872"/>
          </a:xfrm>
        </p:spPr>
        <p:txBody>
          <a:bodyPr/>
          <a:lstStyle>
            <a:lvl1pPr marL="342900" indent="-342900">
              <a:buClr>
                <a:schemeClr val="accent1"/>
              </a:buClr>
              <a:buSzPct val="90000"/>
              <a:buFont typeface="Wingdings" panose="05000000000000000000" pitchFamily="2" charset="2"/>
              <a:buChar char="§"/>
              <a:defRPr sz="2400"/>
            </a:lvl1pPr>
            <a:lvl2pPr>
              <a:buClr>
                <a:schemeClr val="accent1"/>
              </a:buClr>
              <a:defRPr sz="2000"/>
            </a:lvl2pPr>
            <a:lvl3pPr>
              <a:buClr>
                <a:schemeClr val="accent1"/>
              </a:buClr>
              <a:defRPr sz="1800"/>
            </a:lvl3pPr>
            <a:lvl4pPr>
              <a:buClr>
                <a:schemeClr val="accent1"/>
              </a:buClr>
              <a:defRPr sz="1600"/>
            </a:lvl4pPr>
            <a:lvl5pPr>
              <a:buClr>
                <a:schemeClr val="accent1"/>
              </a:buCl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60B8B9-4C04-4DDF-9AFD-B2E02D82F36D}" type="datetimeFigureOut">
              <a:rPr lang="en-US" smtClean="0"/>
              <a:t>2/11/2025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D1E8CB-FECB-4480-A50A-D9FF92647189}" type="slidenum">
              <a:rPr lang="en-US" smtClean="0"/>
              <a:t>‹#›</a:t>
            </a:fld>
            <a:endParaRPr lang="en-US"/>
          </a:p>
        </p:txBody>
      </p:sp>
    </p:spTree>
    <p:extLst>
      <p:ext uri="{BB962C8B-B14F-4D97-AF65-F5344CB8AC3E}">
        <p14:creationId xmlns:p14="http://schemas.microsoft.com/office/powerpoint/2010/main" val="901674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Parallelogram 5">
            <a:extLst>
              <a:ext uri="{FF2B5EF4-FFF2-40B4-BE49-F238E27FC236}">
                <a16:creationId xmlns:a16="http://schemas.microsoft.com/office/drawing/2014/main" id="{CC0076E9-FC78-10C0-3BFB-F47862185D1B}"/>
              </a:ext>
            </a:extLst>
          </p:cNvPr>
          <p:cNvSpPr/>
          <p:nvPr userDrawn="1"/>
        </p:nvSpPr>
        <p:spPr>
          <a:xfrm>
            <a:off x="-228599" y="-19049"/>
            <a:ext cx="6937457" cy="608732"/>
          </a:xfrm>
          <a:prstGeom prst="parallelogram">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0"/>
            <a:ext cx="8229600" cy="589683"/>
          </a:xfrm>
        </p:spPr>
        <p:txBody>
          <a:bodyPr>
            <a:normAutofit/>
          </a:bodyPr>
          <a:lstStyle>
            <a:lvl1pPr algn="l">
              <a:defRPr sz="2600">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960B8B9-4C04-4DDF-9AFD-B2E02D82F36D}" type="datetimeFigureOut">
              <a:rPr lang="en-US" smtClean="0"/>
              <a:t>2/11/2025</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6D1E8CB-FECB-4480-A50A-D9FF92647189}" type="slidenum">
              <a:rPr lang="en-US" smtClean="0"/>
              <a:t>‹#›</a:t>
            </a:fld>
            <a:endParaRPr lang="en-US"/>
          </a:p>
        </p:txBody>
      </p:sp>
    </p:spTree>
    <p:extLst>
      <p:ext uri="{BB962C8B-B14F-4D97-AF65-F5344CB8AC3E}">
        <p14:creationId xmlns:p14="http://schemas.microsoft.com/office/powerpoint/2010/main" val="353207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60B8B9-4C04-4DDF-9AFD-B2E02D82F36D}" type="datetimeFigureOut">
              <a:rPr lang="en-US" smtClean="0"/>
              <a:t>2/11/2025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D1E8CB-FECB-4480-A50A-D9FF92647189}" type="slidenum">
              <a:rPr lang="en-US" smtClean="0"/>
              <a:t>‹#›</a:t>
            </a:fld>
            <a:endParaRPr lang="en-US"/>
          </a:p>
        </p:txBody>
      </p:sp>
      <p:sp>
        <p:nvSpPr>
          <p:cNvPr id="5" name="Parallelogram 4">
            <a:extLst>
              <a:ext uri="{FF2B5EF4-FFF2-40B4-BE49-F238E27FC236}">
                <a16:creationId xmlns:a16="http://schemas.microsoft.com/office/drawing/2014/main" id="{9760B854-94D6-5938-91B8-F7982243AF59}"/>
              </a:ext>
            </a:extLst>
          </p:cNvPr>
          <p:cNvSpPr/>
          <p:nvPr userDrawn="1"/>
        </p:nvSpPr>
        <p:spPr>
          <a:xfrm>
            <a:off x="-228599" y="-19049"/>
            <a:ext cx="6937457" cy="608732"/>
          </a:xfrm>
          <a:prstGeom prst="parallelogram">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A2F1DD1E-4D1D-881A-19A5-F47CCD0DE46D}"/>
              </a:ext>
            </a:extLst>
          </p:cNvPr>
          <p:cNvSpPr>
            <a:spLocks noGrp="1"/>
          </p:cNvSpPr>
          <p:nvPr>
            <p:ph type="title"/>
          </p:nvPr>
        </p:nvSpPr>
        <p:spPr>
          <a:xfrm>
            <a:off x="457200" y="-19050"/>
            <a:ext cx="5562600" cy="579438"/>
          </a:xfrm>
        </p:spPr>
        <p:txBody>
          <a:bodyPr>
            <a:normAutofit/>
          </a:bodyPr>
          <a:lstStyle>
            <a:lvl1pPr algn="l">
              <a:defRPr sz="2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792290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F257703-54F5-A116-978B-DC4641FBF7B3}"/>
              </a:ext>
            </a:extLst>
          </p:cNvPr>
          <p:cNvSpPr>
            <a:spLocks/>
          </p:cNvSpPr>
          <p:nvPr userDrawn="1"/>
        </p:nvSpPr>
        <p:spPr>
          <a:xfrm>
            <a:off x="6115048" y="-5196"/>
            <a:ext cx="3028952" cy="5148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32A304B-AA52-5F1A-FDFF-8BC7361008DF}"/>
              </a:ext>
            </a:extLst>
          </p:cNvPr>
          <p:cNvSpPr>
            <a:spLocks/>
          </p:cNvSpPr>
          <p:nvPr userDrawn="1"/>
        </p:nvSpPr>
        <p:spPr>
          <a:xfrm>
            <a:off x="3020496" y="-5196"/>
            <a:ext cx="3094552" cy="5148695"/>
          </a:xfrm>
          <a:prstGeom prst="rect">
            <a:avLst/>
          </a:prstGeom>
          <a:solidFill>
            <a:srgbClr val="0099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80D1150-9EE3-72A7-06DE-8376226F5A28}"/>
              </a:ext>
            </a:extLst>
          </p:cNvPr>
          <p:cNvSpPr>
            <a:spLocks/>
          </p:cNvSpPr>
          <p:nvPr userDrawn="1"/>
        </p:nvSpPr>
        <p:spPr>
          <a:xfrm>
            <a:off x="0" y="-5196"/>
            <a:ext cx="3020496" cy="5148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593787-8704-FFCA-045B-40B8C9FF3580}"/>
              </a:ext>
            </a:extLst>
          </p:cNvPr>
          <p:cNvSpPr>
            <a:spLocks noGrp="1"/>
          </p:cNvSpPr>
          <p:nvPr userDrawn="1">
            <p:ph type="title"/>
          </p:nvPr>
        </p:nvSpPr>
        <p:spPr/>
        <p:txBody>
          <a:bodyPr>
            <a:normAutofit/>
          </a:bodyPr>
          <a:lstStyle>
            <a:lvl1pPr>
              <a:defRPr sz="3200" b="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719849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BC540-922A-DDAB-A1D8-A175C6F1CBE4}"/>
              </a:ext>
            </a:extLst>
          </p:cNvPr>
          <p:cNvSpPr>
            <a:spLocks noGrp="1"/>
          </p:cNvSpPr>
          <p:nvPr>
            <p:ph type="title"/>
          </p:nvPr>
        </p:nvSpPr>
        <p:spPr/>
        <p:txBody>
          <a:bodyPr>
            <a:normAutofit/>
          </a:bodyPr>
          <a:lstStyle>
            <a:lvl1pPr>
              <a:defRPr sz="3200" b="1">
                <a:solidFill>
                  <a:schemeClr val="accent1"/>
                </a:solidFill>
              </a:defRPr>
            </a:lvl1pPr>
          </a:lstStyle>
          <a:p>
            <a:r>
              <a:rPr lang="en-US"/>
              <a:t>Click to edit Master title style</a:t>
            </a:r>
            <a:endParaRPr lang="en-US" dirty="0"/>
          </a:p>
        </p:txBody>
      </p:sp>
    </p:spTree>
    <p:extLst>
      <p:ext uri="{BB962C8B-B14F-4D97-AF65-F5344CB8AC3E}">
        <p14:creationId xmlns:p14="http://schemas.microsoft.com/office/powerpoint/2010/main" val="711460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C2D688F-B2EB-9C13-40B4-9FD923A5285F}"/>
              </a:ext>
            </a:extLst>
          </p:cNvPr>
          <p:cNvSpPr txBox="1"/>
          <p:nvPr/>
        </p:nvSpPr>
        <p:spPr>
          <a:xfrm>
            <a:off x="3352800" y="1282795"/>
            <a:ext cx="5067788" cy="584775"/>
          </a:xfrm>
          <a:prstGeom prst="rect">
            <a:avLst/>
          </a:prstGeom>
          <a:noFill/>
        </p:spPr>
        <p:txBody>
          <a:bodyPr wrap="square" rtlCol="0">
            <a:spAutoFit/>
          </a:bodyPr>
          <a:lstStyle/>
          <a:p>
            <a:r>
              <a:rPr lang="en-US" sz="1600" dirty="0">
                <a:solidFill>
                  <a:schemeClr val="bg1"/>
                </a:solidFill>
              </a:rPr>
              <a:t>Specialize in construction and pre-construction phase support services for the contracting industry </a:t>
            </a:r>
          </a:p>
        </p:txBody>
      </p:sp>
      <p:sp>
        <p:nvSpPr>
          <p:cNvPr id="9" name="Rectangle 8">
            <a:extLst>
              <a:ext uri="{FF2B5EF4-FFF2-40B4-BE49-F238E27FC236}">
                <a16:creationId xmlns:a16="http://schemas.microsoft.com/office/drawing/2014/main" id="{8E2DEE12-D394-3BFA-D57C-501D9DA38A56}"/>
              </a:ext>
            </a:extLst>
          </p:cNvPr>
          <p:cNvSpPr>
            <a:spLocks/>
          </p:cNvSpPr>
          <p:nvPr userDrawn="1"/>
        </p:nvSpPr>
        <p:spPr>
          <a:xfrm>
            <a:off x="2979420" y="-11729"/>
            <a:ext cx="6164580" cy="84821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FFBA1E-CF49-D644-04ED-AAF614933DF2}"/>
              </a:ext>
            </a:extLst>
          </p:cNvPr>
          <p:cNvSpPr>
            <a:spLocks noGrp="1"/>
          </p:cNvSpPr>
          <p:nvPr>
            <p:ph type="title"/>
          </p:nvPr>
        </p:nvSpPr>
        <p:spPr>
          <a:xfrm>
            <a:off x="3200400" y="57151"/>
            <a:ext cx="5535096" cy="737374"/>
          </a:xfrm>
        </p:spPr>
        <p:txBody>
          <a:bodyPr>
            <a:normAutofit/>
          </a:bodyPr>
          <a:lstStyle>
            <a:lvl1pPr algn="l">
              <a:defRPr sz="2400" b="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42545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BA26031-E861-9099-85C3-7E32E0F7CD26}"/>
              </a:ext>
            </a:extLst>
          </p:cNvPr>
          <p:cNvSpPr txBox="1"/>
          <p:nvPr userDrawn="1"/>
        </p:nvSpPr>
        <p:spPr>
          <a:xfrm>
            <a:off x="3352800" y="590550"/>
            <a:ext cx="5067788" cy="1015663"/>
          </a:xfrm>
          <a:prstGeom prst="rect">
            <a:avLst/>
          </a:prstGeom>
          <a:noFill/>
        </p:spPr>
        <p:txBody>
          <a:bodyPr wrap="square" rtlCol="0">
            <a:spAutoFit/>
          </a:bodyPr>
          <a:lstStyle/>
          <a:p>
            <a:r>
              <a:rPr lang="en-US" sz="2000" dirty="0">
                <a:solidFill>
                  <a:schemeClr val="bg1"/>
                </a:solidFill>
              </a:rPr>
              <a:t>Specialize in construction and pre-construction phase support services for the contracting industry </a:t>
            </a:r>
          </a:p>
        </p:txBody>
      </p:sp>
      <p:sp>
        <p:nvSpPr>
          <p:cNvPr id="8" name="Rectangle 7">
            <a:extLst>
              <a:ext uri="{FF2B5EF4-FFF2-40B4-BE49-F238E27FC236}">
                <a16:creationId xmlns:a16="http://schemas.microsoft.com/office/drawing/2014/main" id="{9C9B00AA-75DF-E05C-8F7A-5F7E8EF2D6FE}"/>
              </a:ext>
            </a:extLst>
          </p:cNvPr>
          <p:cNvSpPr>
            <a:spLocks/>
          </p:cNvSpPr>
          <p:nvPr userDrawn="1"/>
        </p:nvSpPr>
        <p:spPr>
          <a:xfrm>
            <a:off x="0" y="0"/>
            <a:ext cx="2640152" cy="51435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3E2001-3DF0-04BB-532F-A22C508BE100}"/>
              </a:ext>
            </a:extLst>
          </p:cNvPr>
          <p:cNvSpPr>
            <a:spLocks noGrp="1"/>
          </p:cNvSpPr>
          <p:nvPr>
            <p:ph type="title"/>
          </p:nvPr>
        </p:nvSpPr>
        <p:spPr>
          <a:xfrm>
            <a:off x="177076" y="249714"/>
            <a:ext cx="2286000" cy="4727972"/>
          </a:xfrm>
        </p:spPr>
        <p:txBody>
          <a:bodyPr>
            <a:normAutofit/>
          </a:bodyPr>
          <a:lstStyle>
            <a:lvl1pPr>
              <a:defRPr sz="3200" b="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745075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220D6487-D33A-3A48-F3D1-C33BA543BD12}"/>
              </a:ext>
            </a:extLst>
          </p:cNvPr>
          <p:cNvGrpSpPr/>
          <p:nvPr userDrawn="1"/>
        </p:nvGrpSpPr>
        <p:grpSpPr>
          <a:xfrm>
            <a:off x="353879" y="938977"/>
            <a:ext cx="2674367" cy="3918773"/>
            <a:chOff x="353879" y="938977"/>
            <a:chExt cx="2674367" cy="3918773"/>
          </a:xfrm>
        </p:grpSpPr>
        <p:sp>
          <p:nvSpPr>
            <p:cNvPr id="6" name="Rectangle 5">
              <a:extLst>
                <a:ext uri="{FF2B5EF4-FFF2-40B4-BE49-F238E27FC236}">
                  <a16:creationId xmlns:a16="http://schemas.microsoft.com/office/drawing/2014/main" id="{3204D8E3-48EC-F2BF-38D8-F45244486AF2}"/>
                </a:ext>
              </a:extLst>
            </p:cNvPr>
            <p:cNvSpPr/>
            <p:nvPr userDrawn="1"/>
          </p:nvSpPr>
          <p:spPr>
            <a:xfrm>
              <a:off x="353879" y="1276350"/>
              <a:ext cx="2674367" cy="3581400"/>
            </a:xfrm>
            <a:prstGeom prst="rect">
              <a:avLst/>
            </a:prstGeom>
            <a:solidFill>
              <a:srgbClr val="CDD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0BBD3780-AA78-AE92-1F9D-1E697EE27A4F}"/>
                </a:ext>
              </a:extLst>
            </p:cNvPr>
            <p:cNvSpPr/>
            <p:nvPr/>
          </p:nvSpPr>
          <p:spPr>
            <a:xfrm>
              <a:off x="1209610" y="938977"/>
              <a:ext cx="887083" cy="8870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1" name="Group 30">
            <a:extLst>
              <a:ext uri="{FF2B5EF4-FFF2-40B4-BE49-F238E27FC236}">
                <a16:creationId xmlns:a16="http://schemas.microsoft.com/office/drawing/2014/main" id="{866FDA82-FA1E-9153-A495-671851F4DC52}"/>
              </a:ext>
            </a:extLst>
          </p:cNvPr>
          <p:cNvGrpSpPr/>
          <p:nvPr userDrawn="1"/>
        </p:nvGrpSpPr>
        <p:grpSpPr>
          <a:xfrm>
            <a:off x="3234816" y="938977"/>
            <a:ext cx="2674367" cy="3918773"/>
            <a:chOff x="3234816" y="938977"/>
            <a:chExt cx="2674367" cy="3918773"/>
          </a:xfrm>
        </p:grpSpPr>
        <p:sp>
          <p:nvSpPr>
            <p:cNvPr id="10" name="Rectangle 9">
              <a:extLst>
                <a:ext uri="{FF2B5EF4-FFF2-40B4-BE49-F238E27FC236}">
                  <a16:creationId xmlns:a16="http://schemas.microsoft.com/office/drawing/2014/main" id="{069DFDFD-A4B1-6551-6004-5DBD7F9609D4}"/>
                </a:ext>
              </a:extLst>
            </p:cNvPr>
            <p:cNvSpPr/>
            <p:nvPr userDrawn="1"/>
          </p:nvSpPr>
          <p:spPr>
            <a:xfrm>
              <a:off x="3234816" y="1276350"/>
              <a:ext cx="2674367" cy="3581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84923ED8-93F8-6BD3-3778-5CAC7D67A675}"/>
                </a:ext>
              </a:extLst>
            </p:cNvPr>
            <p:cNvSpPr/>
            <p:nvPr userDrawn="1"/>
          </p:nvSpPr>
          <p:spPr>
            <a:xfrm>
              <a:off x="4087063" y="938977"/>
              <a:ext cx="887083" cy="8870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2" name="Group 31">
            <a:extLst>
              <a:ext uri="{FF2B5EF4-FFF2-40B4-BE49-F238E27FC236}">
                <a16:creationId xmlns:a16="http://schemas.microsoft.com/office/drawing/2014/main" id="{E66C486A-21C7-7634-21F3-2398EF76CCD2}"/>
              </a:ext>
            </a:extLst>
          </p:cNvPr>
          <p:cNvGrpSpPr/>
          <p:nvPr userDrawn="1"/>
        </p:nvGrpSpPr>
        <p:grpSpPr>
          <a:xfrm>
            <a:off x="6115754" y="938977"/>
            <a:ext cx="2674367" cy="3918773"/>
            <a:chOff x="6115754" y="938977"/>
            <a:chExt cx="2674367" cy="3918773"/>
          </a:xfrm>
        </p:grpSpPr>
        <p:sp>
          <p:nvSpPr>
            <p:cNvPr id="13" name="Rectangle 12">
              <a:extLst>
                <a:ext uri="{FF2B5EF4-FFF2-40B4-BE49-F238E27FC236}">
                  <a16:creationId xmlns:a16="http://schemas.microsoft.com/office/drawing/2014/main" id="{3D5217BB-782F-AD27-A7E3-B24B339DED67}"/>
                </a:ext>
              </a:extLst>
            </p:cNvPr>
            <p:cNvSpPr/>
            <p:nvPr userDrawn="1"/>
          </p:nvSpPr>
          <p:spPr>
            <a:xfrm>
              <a:off x="6115754" y="1276350"/>
              <a:ext cx="2674367" cy="3581400"/>
            </a:xfrm>
            <a:prstGeom prst="rect">
              <a:avLst/>
            </a:prstGeom>
            <a:solidFill>
              <a:srgbClr val="D1F1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1C396737-703A-39EA-715E-F152C30F954B}"/>
                </a:ext>
              </a:extLst>
            </p:cNvPr>
            <p:cNvSpPr/>
            <p:nvPr userDrawn="1"/>
          </p:nvSpPr>
          <p:spPr>
            <a:xfrm>
              <a:off x="6958166" y="938977"/>
              <a:ext cx="887083" cy="88708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4" name="Parallelogram 23">
            <a:extLst>
              <a:ext uri="{FF2B5EF4-FFF2-40B4-BE49-F238E27FC236}">
                <a16:creationId xmlns:a16="http://schemas.microsoft.com/office/drawing/2014/main" id="{655944F4-CBE1-832C-C93B-864038978364}"/>
              </a:ext>
            </a:extLst>
          </p:cNvPr>
          <p:cNvSpPr/>
          <p:nvPr userDrawn="1"/>
        </p:nvSpPr>
        <p:spPr>
          <a:xfrm>
            <a:off x="-228599" y="-19049"/>
            <a:ext cx="6937457" cy="608732"/>
          </a:xfrm>
          <a:prstGeom prst="parallelogram">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6" name="Title 1">
            <a:extLst>
              <a:ext uri="{FF2B5EF4-FFF2-40B4-BE49-F238E27FC236}">
                <a16:creationId xmlns:a16="http://schemas.microsoft.com/office/drawing/2014/main" id="{8570CB9C-F4C3-AE70-728B-B772F2EC3E7B}"/>
              </a:ext>
            </a:extLst>
          </p:cNvPr>
          <p:cNvSpPr>
            <a:spLocks noGrp="1"/>
          </p:cNvSpPr>
          <p:nvPr>
            <p:ph type="title"/>
          </p:nvPr>
        </p:nvSpPr>
        <p:spPr>
          <a:xfrm>
            <a:off x="457200" y="0"/>
            <a:ext cx="8229600" cy="589683"/>
          </a:xfrm>
        </p:spPr>
        <p:txBody>
          <a:bodyPr>
            <a:normAutofit/>
          </a:bodyPr>
          <a:lstStyle>
            <a:lvl1pPr algn="l">
              <a:defRPr sz="28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76838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ppt_x"/>
                                          </p:val>
                                        </p:tav>
                                        <p:tav tm="100000">
                                          <p:val>
                                            <p:strVal val="#ppt_x"/>
                                          </p:val>
                                        </p:tav>
                                      </p:tavLst>
                                    </p:anim>
                                    <p:anim calcmode="lin" valueType="num">
                                      <p:cBhvr additive="base">
                                        <p:cTn id="2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a:xfrm>
            <a:off x="3575050" y="204788"/>
            <a:ext cx="5111750" cy="4389835"/>
          </a:xfrm>
        </p:spPr>
        <p:txBody>
          <a:bodyPr/>
          <a:lstStyle>
            <a:lvl1pPr marL="342900" indent="-342900">
              <a:buClr>
                <a:schemeClr val="accent1"/>
              </a:buClr>
              <a:buSzPct val="90000"/>
              <a:buFont typeface="Wingdings" panose="05000000000000000000" pitchFamily="2" charset="2"/>
              <a:buChar char="§"/>
              <a:defRPr sz="3200"/>
            </a:lvl1pPr>
            <a:lvl2pPr>
              <a:buClr>
                <a:schemeClr val="accent1"/>
              </a:buClr>
              <a:buSzPct val="90000"/>
              <a:defRPr sz="2800"/>
            </a:lvl2pPr>
            <a:lvl3pPr>
              <a:buClr>
                <a:schemeClr val="accent1"/>
              </a:buClr>
              <a:defRPr sz="2400"/>
            </a:lvl3pPr>
            <a:lvl4pPr>
              <a:buClr>
                <a:schemeClr val="accent1"/>
              </a:buClr>
              <a:defRPr sz="2000"/>
            </a:lvl4pPr>
            <a:lvl5pPr>
              <a:buClr>
                <a:schemeClr val="accent1"/>
              </a:buCl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60B8B9-4C04-4DDF-9AFD-B2E02D82F36D}" type="datetimeFigureOut">
              <a:rPr lang="en-US" smtClean="0"/>
              <a:t>2/11/2025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D1E8CB-FECB-4480-A50A-D9FF92647189}" type="slidenum">
              <a:rPr lang="en-US" smtClean="0"/>
              <a:t>‹#›</a:t>
            </a:fld>
            <a:endParaRPr lang="en-US"/>
          </a:p>
        </p:txBody>
      </p:sp>
    </p:spTree>
    <p:extLst>
      <p:ext uri="{BB962C8B-B14F-4D97-AF65-F5344CB8AC3E}">
        <p14:creationId xmlns:p14="http://schemas.microsoft.com/office/powerpoint/2010/main" val="4008427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60B8B9-4C04-4DDF-9AFD-B2E02D82F36D}" type="datetimeFigureOut">
              <a:rPr lang="en-US" smtClean="0"/>
              <a:t>2/11/2025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D1E8CB-FECB-4480-A50A-D9FF92647189}" type="slidenum">
              <a:rPr lang="en-US" smtClean="0"/>
              <a:t>‹#›</a:t>
            </a:fld>
            <a:endParaRPr lang="en-US"/>
          </a:p>
        </p:txBody>
      </p:sp>
    </p:spTree>
    <p:extLst>
      <p:ext uri="{BB962C8B-B14F-4D97-AF65-F5344CB8AC3E}">
        <p14:creationId xmlns:p14="http://schemas.microsoft.com/office/powerpoint/2010/main" val="16433913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60B8B9-4C04-4DDF-9AFD-B2E02D82F36D}" type="datetimeFigureOut">
              <a:rPr lang="en-US" smtClean="0"/>
              <a:t>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D1E8CB-FECB-4480-A50A-D9FF92647189}" type="slidenum">
              <a:rPr lang="en-US" smtClean="0"/>
              <a:t>‹#›</a:t>
            </a:fld>
            <a:endParaRPr lang="en-US"/>
          </a:p>
        </p:txBody>
      </p:sp>
    </p:spTree>
    <p:extLst>
      <p:ext uri="{BB962C8B-B14F-4D97-AF65-F5344CB8AC3E}">
        <p14:creationId xmlns:p14="http://schemas.microsoft.com/office/powerpoint/2010/main" val="32289537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60B8B9-4C04-4DDF-9AFD-B2E02D82F36D}" type="datetimeFigureOut">
              <a:rPr lang="en-US" smtClean="0"/>
              <a:t>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D1E8CB-FECB-4480-A50A-D9FF92647189}" type="slidenum">
              <a:rPr lang="en-US" smtClean="0"/>
              <a:t>‹#›</a:t>
            </a:fld>
            <a:endParaRPr lang="en-US"/>
          </a:p>
        </p:txBody>
      </p:sp>
    </p:spTree>
    <p:extLst>
      <p:ext uri="{BB962C8B-B14F-4D97-AF65-F5344CB8AC3E}">
        <p14:creationId xmlns:p14="http://schemas.microsoft.com/office/powerpoint/2010/main" val="21779992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7" name="Parallelogram 6">
            <a:extLst>
              <a:ext uri="{FF2B5EF4-FFF2-40B4-BE49-F238E27FC236}">
                <a16:creationId xmlns:a16="http://schemas.microsoft.com/office/drawing/2014/main" id="{3F89B1DD-D5E0-F61B-27D5-77C6CFB8A448}"/>
              </a:ext>
            </a:extLst>
          </p:cNvPr>
          <p:cNvSpPr/>
          <p:nvPr userDrawn="1"/>
        </p:nvSpPr>
        <p:spPr>
          <a:xfrm>
            <a:off x="-1371599" y="-19050"/>
            <a:ext cx="8080458" cy="5162549"/>
          </a:xfrm>
          <a:prstGeom prst="parallelogram">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228601" y="742950"/>
            <a:ext cx="5334000" cy="3657600"/>
          </a:xfrm>
          <a:prstGeom prst="rect">
            <a:avLst/>
          </a:prstGeom>
        </p:spPr>
        <p:txBody>
          <a:bodyPr anchor="b" anchorCtr="0"/>
          <a:lstStyle>
            <a:lvl1pPr algn="l">
              <a:defRPr sz="4800" b="0" cap="none">
                <a:solidFill>
                  <a:schemeClr val="bg1"/>
                </a:solidFill>
              </a:defRPr>
            </a:lvl1pPr>
          </a:lstStyle>
          <a:p>
            <a:r>
              <a:rPr lang="en-US" dirty="0"/>
              <a:t>Click to Edit Master Title Style</a:t>
            </a:r>
          </a:p>
        </p:txBody>
      </p:sp>
      <p:sp>
        <p:nvSpPr>
          <p:cNvPr id="8" name="Slide Number Placeholder 5">
            <a:extLst>
              <a:ext uri="{FF2B5EF4-FFF2-40B4-BE49-F238E27FC236}">
                <a16:creationId xmlns:a16="http://schemas.microsoft.com/office/drawing/2014/main" id="{8EBB0146-07E3-3E35-A5A5-27C11AD644EF}"/>
              </a:ext>
            </a:extLst>
          </p:cNvPr>
          <p:cNvSpPr>
            <a:spLocks noGrp="1"/>
          </p:cNvSpPr>
          <p:nvPr>
            <p:ph type="sldNum" sz="quarter" idx="4"/>
          </p:nvPr>
        </p:nvSpPr>
        <p:spPr>
          <a:xfrm>
            <a:off x="6858001" y="4767263"/>
            <a:ext cx="2133600" cy="273844"/>
          </a:xfrm>
          <a:prstGeom prst="rect">
            <a:avLst/>
          </a:prstGeom>
        </p:spPr>
        <p:txBody>
          <a:bodyPr/>
          <a:lstStyle>
            <a:lvl1pPr algn="r">
              <a:defRPr sz="1400" b="0">
                <a:solidFill>
                  <a:schemeClr val="bg1">
                    <a:lumMod val="50000"/>
                  </a:schemeClr>
                </a:solidFill>
                <a:latin typeface="+mj-lt"/>
              </a:defRPr>
            </a:lvl1pPr>
          </a:lstStyle>
          <a:p>
            <a:fld id="{66D1E8CB-FECB-4480-A50A-D9FF92647189}" type="slidenum">
              <a:rPr lang="en-US" smtClean="0"/>
              <a:pPr/>
              <a:t>‹#›</a:t>
            </a:fld>
            <a:endParaRPr lang="en-US" dirty="0"/>
          </a:p>
        </p:txBody>
      </p:sp>
    </p:spTree>
    <p:extLst>
      <p:ext uri="{BB962C8B-B14F-4D97-AF65-F5344CB8AC3E}">
        <p14:creationId xmlns:p14="http://schemas.microsoft.com/office/powerpoint/2010/main" val="1680486125"/>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291CC34-BA11-22D9-786D-3DCB1596E9D5}"/>
              </a:ext>
            </a:extLst>
          </p:cNvPr>
          <p:cNvSpPr/>
          <p:nvPr userDrawn="1"/>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2269228"/>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8" name="Parallelogram 7">
            <a:extLst>
              <a:ext uri="{FF2B5EF4-FFF2-40B4-BE49-F238E27FC236}">
                <a16:creationId xmlns:a16="http://schemas.microsoft.com/office/drawing/2014/main" id="{CAACB65A-EF4C-424D-6B7E-936E009E399C}"/>
              </a:ext>
            </a:extLst>
          </p:cNvPr>
          <p:cNvSpPr/>
          <p:nvPr userDrawn="1"/>
        </p:nvSpPr>
        <p:spPr>
          <a:xfrm>
            <a:off x="-228599" y="-19049"/>
            <a:ext cx="6937457" cy="608732"/>
          </a:xfrm>
          <a:prstGeom prst="parallelogram">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228600" y="742950"/>
            <a:ext cx="8686800" cy="3851673"/>
          </a:xfrm>
        </p:spPr>
        <p:txBody>
          <a:bodyPr/>
          <a:lstStyle>
            <a:lvl1pPr marL="342900" indent="-342900">
              <a:buClr>
                <a:schemeClr val="accent1"/>
              </a:buClr>
              <a:buSzPct val="90000"/>
              <a:buFont typeface="Wingdings" panose="05000000000000000000" pitchFamily="2" charset="2"/>
              <a:buChar cha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5">
            <a:extLst>
              <a:ext uri="{FF2B5EF4-FFF2-40B4-BE49-F238E27FC236}">
                <a16:creationId xmlns:a16="http://schemas.microsoft.com/office/drawing/2014/main" id="{AF335619-4F13-81A6-EB05-4A6C6C4A46D0}"/>
              </a:ext>
            </a:extLst>
          </p:cNvPr>
          <p:cNvSpPr>
            <a:spLocks noGrp="1"/>
          </p:cNvSpPr>
          <p:nvPr>
            <p:ph type="body" sz="quarter" idx="13" hasCustomPrompt="1"/>
          </p:nvPr>
        </p:nvSpPr>
        <p:spPr>
          <a:xfrm>
            <a:off x="152399" y="0"/>
            <a:ext cx="6400801" cy="590549"/>
          </a:xfrm>
          <a:prstGeom prst="rect">
            <a:avLst/>
          </a:prstGeom>
        </p:spPr>
        <p:txBody>
          <a:bodyPr anchor="ctr" anchorCtr="0"/>
          <a:lstStyle>
            <a:lvl1pPr marL="0" indent="0">
              <a:buNone/>
              <a:defRPr sz="2400">
                <a:solidFill>
                  <a:schemeClr val="bg1"/>
                </a:solidFill>
                <a:latin typeface="+mj-lt"/>
              </a:defRPr>
            </a:lvl1pPr>
          </a:lstStyle>
          <a:p>
            <a:pPr lvl="0"/>
            <a:r>
              <a:rPr lang="en-US" dirty="0"/>
              <a:t>Click to edit Title</a:t>
            </a:r>
          </a:p>
        </p:txBody>
      </p:sp>
      <p:sp>
        <p:nvSpPr>
          <p:cNvPr id="10" name="Slide Number Placeholder 5">
            <a:extLst>
              <a:ext uri="{FF2B5EF4-FFF2-40B4-BE49-F238E27FC236}">
                <a16:creationId xmlns:a16="http://schemas.microsoft.com/office/drawing/2014/main" id="{5979E131-8077-0C48-DC78-D5040FF9D95B}"/>
              </a:ext>
            </a:extLst>
          </p:cNvPr>
          <p:cNvSpPr>
            <a:spLocks noGrp="1"/>
          </p:cNvSpPr>
          <p:nvPr>
            <p:ph type="sldNum" sz="quarter" idx="4"/>
          </p:nvPr>
        </p:nvSpPr>
        <p:spPr>
          <a:xfrm>
            <a:off x="8153399" y="4767263"/>
            <a:ext cx="838201" cy="273844"/>
          </a:xfrm>
          <a:prstGeom prst="rect">
            <a:avLst/>
          </a:prstGeom>
        </p:spPr>
        <p:txBody>
          <a:bodyPr/>
          <a:lstStyle>
            <a:lvl1pPr algn="r">
              <a:defRPr sz="1400" b="0">
                <a:solidFill>
                  <a:schemeClr val="bg1">
                    <a:lumMod val="50000"/>
                  </a:schemeClr>
                </a:solidFill>
                <a:latin typeface="+mj-lt"/>
              </a:defRPr>
            </a:lvl1pPr>
          </a:lstStyle>
          <a:p>
            <a:fld id="{66D1E8CB-FECB-4480-A50A-D9FF92647189}" type="slidenum">
              <a:rPr lang="en-US" smtClean="0"/>
              <a:pPr/>
              <a:t>‹#›</a:t>
            </a:fld>
            <a:endParaRPr lang="en-US" dirty="0"/>
          </a:p>
        </p:txBody>
      </p:sp>
    </p:spTree>
    <p:extLst>
      <p:ext uri="{BB962C8B-B14F-4D97-AF65-F5344CB8AC3E}">
        <p14:creationId xmlns:p14="http://schemas.microsoft.com/office/powerpoint/2010/main" val="469244253"/>
      </p:ext>
    </p:extLst>
  </p:cSld>
  <p:clrMapOvr>
    <a:masterClrMapping/>
  </p:clrMapOvr>
  <p:extLst>
    <p:ext uri="{DCECCB84-F9BA-43D5-87BE-67443E8EF086}">
      <p15:sldGuideLst xmlns:p15="http://schemas.microsoft.com/office/powerpoint/2012/main">
        <p15:guide id="1" orient="horz" pos="46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6" name="Parallelogram 5">
            <a:extLst>
              <a:ext uri="{FF2B5EF4-FFF2-40B4-BE49-F238E27FC236}">
                <a16:creationId xmlns:a16="http://schemas.microsoft.com/office/drawing/2014/main" id="{CC0076E9-FC78-10C0-3BFB-F47862185D1B}"/>
              </a:ext>
            </a:extLst>
          </p:cNvPr>
          <p:cNvSpPr/>
          <p:nvPr userDrawn="1"/>
        </p:nvSpPr>
        <p:spPr>
          <a:xfrm>
            <a:off x="-228599" y="-19049"/>
            <a:ext cx="6937457" cy="608732"/>
          </a:xfrm>
          <a:prstGeom prst="parallelogram">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8" name="Text Placeholder 15">
            <a:extLst>
              <a:ext uri="{FF2B5EF4-FFF2-40B4-BE49-F238E27FC236}">
                <a16:creationId xmlns:a16="http://schemas.microsoft.com/office/drawing/2014/main" id="{22BD8D07-62C5-E8DB-72CD-8BA14AC6B913}"/>
              </a:ext>
            </a:extLst>
          </p:cNvPr>
          <p:cNvSpPr>
            <a:spLocks noGrp="1"/>
          </p:cNvSpPr>
          <p:nvPr>
            <p:ph type="body" sz="quarter" idx="13" hasCustomPrompt="1"/>
          </p:nvPr>
        </p:nvSpPr>
        <p:spPr>
          <a:xfrm>
            <a:off x="152399" y="0"/>
            <a:ext cx="6400801" cy="590549"/>
          </a:xfrm>
          <a:prstGeom prst="rect">
            <a:avLst/>
          </a:prstGeom>
        </p:spPr>
        <p:txBody>
          <a:bodyPr anchor="ctr" anchorCtr="0"/>
          <a:lstStyle>
            <a:lvl1pPr marL="0" indent="0">
              <a:buNone/>
              <a:defRPr sz="2400">
                <a:solidFill>
                  <a:schemeClr val="bg1"/>
                </a:solidFill>
                <a:latin typeface="+mj-lt"/>
              </a:defRPr>
            </a:lvl1pPr>
          </a:lstStyle>
          <a:p>
            <a:pPr lvl="0"/>
            <a:r>
              <a:rPr lang="en-US" dirty="0"/>
              <a:t>Click to edit Title</a:t>
            </a:r>
          </a:p>
        </p:txBody>
      </p:sp>
      <p:sp>
        <p:nvSpPr>
          <p:cNvPr id="9" name="Slide Number Placeholder 5">
            <a:extLst>
              <a:ext uri="{FF2B5EF4-FFF2-40B4-BE49-F238E27FC236}">
                <a16:creationId xmlns:a16="http://schemas.microsoft.com/office/drawing/2014/main" id="{E20039A7-3415-1997-51B8-623E2CE61E1C}"/>
              </a:ext>
            </a:extLst>
          </p:cNvPr>
          <p:cNvSpPr>
            <a:spLocks noGrp="1"/>
          </p:cNvSpPr>
          <p:nvPr>
            <p:ph type="sldNum" sz="quarter" idx="4"/>
          </p:nvPr>
        </p:nvSpPr>
        <p:spPr>
          <a:xfrm>
            <a:off x="8153399" y="4767263"/>
            <a:ext cx="838201" cy="273844"/>
          </a:xfrm>
          <a:prstGeom prst="rect">
            <a:avLst/>
          </a:prstGeom>
        </p:spPr>
        <p:txBody>
          <a:bodyPr/>
          <a:lstStyle>
            <a:lvl1pPr algn="r">
              <a:defRPr sz="1400" b="0">
                <a:solidFill>
                  <a:schemeClr val="bg1">
                    <a:lumMod val="50000"/>
                  </a:schemeClr>
                </a:solidFill>
                <a:latin typeface="+mj-lt"/>
              </a:defRPr>
            </a:lvl1pPr>
          </a:lstStyle>
          <a:p>
            <a:fld id="{66D1E8CB-FECB-4480-A50A-D9FF92647189}" type="slidenum">
              <a:rPr lang="en-US" smtClean="0"/>
              <a:pPr/>
              <a:t>‹#›</a:t>
            </a:fld>
            <a:endParaRPr lang="en-US" dirty="0"/>
          </a:p>
        </p:txBody>
      </p:sp>
    </p:spTree>
    <p:extLst>
      <p:ext uri="{BB962C8B-B14F-4D97-AF65-F5344CB8AC3E}">
        <p14:creationId xmlns:p14="http://schemas.microsoft.com/office/powerpoint/2010/main" val="30549067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6" name="Parallelogram 5">
            <a:extLst>
              <a:ext uri="{FF2B5EF4-FFF2-40B4-BE49-F238E27FC236}">
                <a16:creationId xmlns:a16="http://schemas.microsoft.com/office/drawing/2014/main" id="{CC0076E9-FC78-10C0-3BFB-F47862185D1B}"/>
              </a:ext>
            </a:extLst>
          </p:cNvPr>
          <p:cNvSpPr/>
          <p:nvPr userDrawn="1"/>
        </p:nvSpPr>
        <p:spPr>
          <a:xfrm>
            <a:off x="-228599" y="-19049"/>
            <a:ext cx="6937457" cy="608732"/>
          </a:xfrm>
          <a:prstGeom prst="parallelogram">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373CEDA7-01B7-7DF6-3118-5A0BEE523676}"/>
              </a:ext>
            </a:extLst>
          </p:cNvPr>
          <p:cNvSpPr>
            <a:spLocks noGrp="1"/>
          </p:cNvSpPr>
          <p:nvPr>
            <p:ph type="sldNum" sz="quarter" idx="4"/>
          </p:nvPr>
        </p:nvSpPr>
        <p:spPr>
          <a:xfrm>
            <a:off x="6858001" y="4767263"/>
            <a:ext cx="2133600" cy="273844"/>
          </a:xfrm>
          <a:prstGeom prst="rect">
            <a:avLst/>
          </a:prstGeom>
        </p:spPr>
        <p:txBody>
          <a:bodyPr/>
          <a:lstStyle>
            <a:lvl1pPr algn="r">
              <a:defRPr sz="1400" b="0">
                <a:solidFill>
                  <a:schemeClr val="bg1">
                    <a:lumMod val="50000"/>
                  </a:schemeClr>
                </a:solidFill>
                <a:latin typeface="+mj-lt"/>
              </a:defRPr>
            </a:lvl1pPr>
          </a:lstStyle>
          <a:p>
            <a:fld id="{66D1E8CB-FECB-4480-A50A-D9FF92647189}" type="slidenum">
              <a:rPr lang="en-US" smtClean="0"/>
              <a:pPr/>
              <a:t>‹#›</a:t>
            </a:fld>
            <a:endParaRPr lang="en-US" dirty="0"/>
          </a:p>
        </p:txBody>
      </p:sp>
      <p:sp>
        <p:nvSpPr>
          <p:cNvPr id="10" name="Text Placeholder 15">
            <a:extLst>
              <a:ext uri="{FF2B5EF4-FFF2-40B4-BE49-F238E27FC236}">
                <a16:creationId xmlns:a16="http://schemas.microsoft.com/office/drawing/2014/main" id="{DF08ECEF-C6FD-A0EB-EAC5-E7A10D41CF55}"/>
              </a:ext>
            </a:extLst>
          </p:cNvPr>
          <p:cNvSpPr>
            <a:spLocks noGrp="1"/>
          </p:cNvSpPr>
          <p:nvPr>
            <p:ph type="body" sz="quarter" idx="11" hasCustomPrompt="1"/>
          </p:nvPr>
        </p:nvSpPr>
        <p:spPr>
          <a:xfrm>
            <a:off x="152399" y="0"/>
            <a:ext cx="6400801" cy="590549"/>
          </a:xfrm>
          <a:prstGeom prst="rect">
            <a:avLst/>
          </a:prstGeom>
        </p:spPr>
        <p:txBody>
          <a:bodyPr anchor="ctr" anchorCtr="0"/>
          <a:lstStyle>
            <a:lvl1pPr marL="0" indent="0">
              <a:buNone/>
              <a:defRPr sz="2400">
                <a:solidFill>
                  <a:schemeClr val="bg1"/>
                </a:solidFill>
                <a:latin typeface="+mj-lt"/>
              </a:defRPr>
            </a:lvl1pPr>
          </a:lstStyle>
          <a:p>
            <a:pPr lvl="0"/>
            <a:r>
              <a:rPr lang="en-US" dirty="0"/>
              <a:t>Click to edit Title</a:t>
            </a:r>
          </a:p>
        </p:txBody>
      </p:sp>
    </p:spTree>
    <p:extLst>
      <p:ext uri="{BB962C8B-B14F-4D97-AF65-F5344CB8AC3E}">
        <p14:creationId xmlns:p14="http://schemas.microsoft.com/office/powerpoint/2010/main" val="1220948162"/>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9DB64-E5B9-2964-8E6D-CE2CA2C05CBD}"/>
              </a:ext>
            </a:extLst>
          </p:cNvPr>
          <p:cNvSpPr>
            <a:spLocks noGrp="1"/>
          </p:cNvSpPr>
          <p:nvPr>
            <p:ph type="ctrTitle"/>
          </p:nvPr>
        </p:nvSpPr>
        <p:spPr>
          <a:xfrm>
            <a:off x="1143000" y="841375"/>
            <a:ext cx="6858000" cy="17907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2D7717-53F2-83FA-2179-32665C02EB7F}"/>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8E7C1A0-7646-BE50-7193-0F1D0840B3E2}"/>
              </a:ext>
            </a:extLst>
          </p:cNvPr>
          <p:cNvSpPr>
            <a:spLocks noGrp="1"/>
          </p:cNvSpPr>
          <p:nvPr>
            <p:ph type="dt" sz="half" idx="10"/>
          </p:nvPr>
        </p:nvSpPr>
        <p:spPr/>
        <p:txBody>
          <a:bodyPr/>
          <a:lstStyle/>
          <a:p>
            <a:fld id="{7DF8BED2-3FFD-497F-BFF9-33EA11CA4B79}" type="datetimeFigureOut">
              <a:rPr lang="en-US" smtClean="0"/>
              <a:t>2/11/2025</a:t>
            </a:fld>
            <a:endParaRPr lang="en-US"/>
          </a:p>
        </p:txBody>
      </p:sp>
      <p:sp>
        <p:nvSpPr>
          <p:cNvPr id="5" name="Footer Placeholder 4">
            <a:extLst>
              <a:ext uri="{FF2B5EF4-FFF2-40B4-BE49-F238E27FC236}">
                <a16:creationId xmlns:a16="http://schemas.microsoft.com/office/drawing/2014/main" id="{84788E01-D812-1189-3B85-AE864DEB62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E74E55-FE0C-D2D8-924B-6249B857E89D}"/>
              </a:ext>
            </a:extLst>
          </p:cNvPr>
          <p:cNvSpPr>
            <a:spLocks noGrp="1"/>
          </p:cNvSpPr>
          <p:nvPr>
            <p:ph type="sldNum" sz="quarter" idx="12"/>
          </p:nvPr>
        </p:nvSpPr>
        <p:spPr/>
        <p:txBody>
          <a:bodyPr/>
          <a:lstStyle/>
          <a:p>
            <a:fld id="{C92836D6-EF9B-48F2-BB85-232062A0E61C}" type="slidenum">
              <a:rPr lang="en-US" smtClean="0"/>
              <a:t>‹#›</a:t>
            </a:fld>
            <a:endParaRPr lang="en-US"/>
          </a:p>
        </p:txBody>
      </p:sp>
    </p:spTree>
    <p:extLst>
      <p:ext uri="{BB962C8B-B14F-4D97-AF65-F5344CB8AC3E}">
        <p14:creationId xmlns:p14="http://schemas.microsoft.com/office/powerpoint/2010/main" val="27530910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4A871-29DB-734B-8424-039E6A21727C}"/>
              </a:ext>
            </a:extLst>
          </p:cNvPr>
          <p:cNvSpPr>
            <a:spLocks noGrp="1"/>
          </p:cNvSpPr>
          <p:nvPr>
            <p:ph type="title" hasCustomPrompt="1"/>
          </p:nvPr>
        </p:nvSpPr>
        <p:spPr>
          <a:xfrm>
            <a:off x="228600" y="101600"/>
            <a:ext cx="7981950" cy="468312"/>
          </a:xfrm>
        </p:spPr>
        <p:txBody>
          <a:bodyPr>
            <a:normAutofit/>
          </a:bodyPr>
          <a:lstStyle>
            <a:lvl1pPr>
              <a:defRPr sz="2400">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D4725E7-7254-D094-424E-DB49CF828065}"/>
              </a:ext>
            </a:extLst>
          </p:cNvPr>
          <p:cNvSpPr>
            <a:spLocks noGrp="1"/>
          </p:cNvSpPr>
          <p:nvPr>
            <p:ph idx="1"/>
          </p:nvPr>
        </p:nvSpPr>
        <p:spPr>
          <a:xfrm>
            <a:off x="628650" y="742950"/>
            <a:ext cx="7886700" cy="38893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C4EF40B-39FD-9DA7-6E63-752E645AB7E9}"/>
              </a:ext>
            </a:extLst>
          </p:cNvPr>
          <p:cNvSpPr>
            <a:spLocks noGrp="1"/>
          </p:cNvSpPr>
          <p:nvPr>
            <p:ph type="dt" sz="half" idx="10"/>
          </p:nvPr>
        </p:nvSpPr>
        <p:spPr/>
        <p:txBody>
          <a:bodyPr/>
          <a:lstStyle/>
          <a:p>
            <a:fld id="{7DF8BED2-3FFD-497F-BFF9-33EA11CA4B79}" type="datetimeFigureOut">
              <a:rPr lang="en-US" smtClean="0"/>
              <a:t>2/11/2025</a:t>
            </a:fld>
            <a:endParaRPr lang="en-US"/>
          </a:p>
        </p:txBody>
      </p:sp>
      <p:sp>
        <p:nvSpPr>
          <p:cNvPr id="5" name="Footer Placeholder 4">
            <a:extLst>
              <a:ext uri="{FF2B5EF4-FFF2-40B4-BE49-F238E27FC236}">
                <a16:creationId xmlns:a16="http://schemas.microsoft.com/office/drawing/2014/main" id="{6C1AEF0C-F62F-EB5A-B082-68F4D588ED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30DF6A-FE4F-2A9F-EE5D-6A65BA6792CE}"/>
              </a:ext>
            </a:extLst>
          </p:cNvPr>
          <p:cNvSpPr>
            <a:spLocks noGrp="1"/>
          </p:cNvSpPr>
          <p:nvPr>
            <p:ph type="sldNum" sz="quarter" idx="12"/>
          </p:nvPr>
        </p:nvSpPr>
        <p:spPr/>
        <p:txBody>
          <a:bodyPr/>
          <a:lstStyle/>
          <a:p>
            <a:fld id="{C92836D6-EF9B-48F2-BB85-232062A0E61C}" type="slidenum">
              <a:rPr lang="en-US" smtClean="0"/>
              <a:t>‹#›</a:t>
            </a:fld>
            <a:endParaRPr lang="en-US"/>
          </a:p>
        </p:txBody>
      </p:sp>
    </p:spTree>
    <p:extLst>
      <p:ext uri="{BB962C8B-B14F-4D97-AF65-F5344CB8AC3E}">
        <p14:creationId xmlns:p14="http://schemas.microsoft.com/office/powerpoint/2010/main" val="36438927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4379E-BD24-905B-21F8-0632930E88C2}"/>
              </a:ext>
            </a:extLst>
          </p:cNvPr>
          <p:cNvSpPr>
            <a:spLocks noGrp="1"/>
          </p:cNvSpPr>
          <p:nvPr>
            <p:ph type="title"/>
          </p:nvPr>
        </p:nvSpPr>
        <p:spPr>
          <a:xfrm>
            <a:off x="623888" y="1282700"/>
            <a:ext cx="7886700" cy="21399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E944AC7-663B-CB9D-FE23-2083D8B0A9A3}"/>
              </a:ext>
            </a:extLst>
          </p:cNvPr>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56A633-6479-79EE-33E6-63596786FB7B}"/>
              </a:ext>
            </a:extLst>
          </p:cNvPr>
          <p:cNvSpPr>
            <a:spLocks noGrp="1"/>
          </p:cNvSpPr>
          <p:nvPr>
            <p:ph type="dt" sz="half" idx="10"/>
          </p:nvPr>
        </p:nvSpPr>
        <p:spPr/>
        <p:txBody>
          <a:bodyPr/>
          <a:lstStyle/>
          <a:p>
            <a:fld id="{7DF8BED2-3FFD-497F-BFF9-33EA11CA4B79}" type="datetimeFigureOut">
              <a:rPr lang="en-US" smtClean="0"/>
              <a:t>2/11/2025</a:t>
            </a:fld>
            <a:endParaRPr lang="en-US"/>
          </a:p>
        </p:txBody>
      </p:sp>
      <p:sp>
        <p:nvSpPr>
          <p:cNvPr id="5" name="Footer Placeholder 4">
            <a:extLst>
              <a:ext uri="{FF2B5EF4-FFF2-40B4-BE49-F238E27FC236}">
                <a16:creationId xmlns:a16="http://schemas.microsoft.com/office/drawing/2014/main" id="{0741441E-56A2-255B-C1D7-0456F03F9F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1659E1-4993-9098-D523-5CC12F18BE90}"/>
              </a:ext>
            </a:extLst>
          </p:cNvPr>
          <p:cNvSpPr>
            <a:spLocks noGrp="1"/>
          </p:cNvSpPr>
          <p:nvPr>
            <p:ph type="sldNum" sz="quarter" idx="12"/>
          </p:nvPr>
        </p:nvSpPr>
        <p:spPr/>
        <p:txBody>
          <a:bodyPr/>
          <a:lstStyle/>
          <a:p>
            <a:fld id="{C92836D6-EF9B-48F2-BB85-232062A0E61C}" type="slidenum">
              <a:rPr lang="en-US" smtClean="0"/>
              <a:t>‹#›</a:t>
            </a:fld>
            <a:endParaRPr lang="en-US"/>
          </a:p>
        </p:txBody>
      </p:sp>
    </p:spTree>
    <p:extLst>
      <p:ext uri="{BB962C8B-B14F-4D97-AF65-F5344CB8AC3E}">
        <p14:creationId xmlns:p14="http://schemas.microsoft.com/office/powerpoint/2010/main" val="27045384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7E064-25E9-57CC-CF85-C6EE1893CF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1D00F0-BEDE-FF35-9515-934538AC4A6C}"/>
              </a:ext>
            </a:extLst>
          </p:cNvPr>
          <p:cNvSpPr>
            <a:spLocks noGrp="1"/>
          </p:cNvSpPr>
          <p:nvPr>
            <p:ph sz="half" idx="1"/>
          </p:nvPr>
        </p:nvSpPr>
        <p:spPr>
          <a:xfrm>
            <a:off x="62865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4EBC49-07EA-578A-8B11-CE57ACB03E33}"/>
              </a:ext>
            </a:extLst>
          </p:cNvPr>
          <p:cNvSpPr>
            <a:spLocks noGrp="1"/>
          </p:cNvSpPr>
          <p:nvPr>
            <p:ph sz="half" idx="2"/>
          </p:nvPr>
        </p:nvSpPr>
        <p:spPr>
          <a:xfrm>
            <a:off x="464820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78A0A75-383B-4C32-2B55-3C5C74DC6D83}"/>
              </a:ext>
            </a:extLst>
          </p:cNvPr>
          <p:cNvSpPr>
            <a:spLocks noGrp="1"/>
          </p:cNvSpPr>
          <p:nvPr>
            <p:ph type="dt" sz="half" idx="10"/>
          </p:nvPr>
        </p:nvSpPr>
        <p:spPr/>
        <p:txBody>
          <a:bodyPr/>
          <a:lstStyle/>
          <a:p>
            <a:fld id="{7DF8BED2-3FFD-497F-BFF9-33EA11CA4B79}" type="datetimeFigureOut">
              <a:rPr lang="en-US" smtClean="0"/>
              <a:t>2/11/2025</a:t>
            </a:fld>
            <a:endParaRPr lang="en-US"/>
          </a:p>
        </p:txBody>
      </p:sp>
      <p:sp>
        <p:nvSpPr>
          <p:cNvPr id="6" name="Footer Placeholder 5">
            <a:extLst>
              <a:ext uri="{FF2B5EF4-FFF2-40B4-BE49-F238E27FC236}">
                <a16:creationId xmlns:a16="http://schemas.microsoft.com/office/drawing/2014/main" id="{605AD53A-526A-8DB5-9190-77585E1ADC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8D4C0E-DACD-D5F3-E839-7749B5B08590}"/>
              </a:ext>
            </a:extLst>
          </p:cNvPr>
          <p:cNvSpPr>
            <a:spLocks noGrp="1"/>
          </p:cNvSpPr>
          <p:nvPr>
            <p:ph type="sldNum" sz="quarter" idx="12"/>
          </p:nvPr>
        </p:nvSpPr>
        <p:spPr/>
        <p:txBody>
          <a:bodyPr/>
          <a:lstStyle/>
          <a:p>
            <a:fld id="{C92836D6-EF9B-48F2-BB85-232062A0E61C}" type="slidenum">
              <a:rPr lang="en-US" smtClean="0"/>
              <a:t>‹#›</a:t>
            </a:fld>
            <a:endParaRPr lang="en-US"/>
          </a:p>
        </p:txBody>
      </p:sp>
    </p:spTree>
    <p:extLst>
      <p:ext uri="{BB962C8B-B14F-4D97-AF65-F5344CB8AC3E}">
        <p14:creationId xmlns:p14="http://schemas.microsoft.com/office/powerpoint/2010/main" val="42051941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5299E-22B1-D039-3104-E239705BDFEA}"/>
              </a:ext>
            </a:extLst>
          </p:cNvPr>
          <p:cNvSpPr>
            <a:spLocks noGrp="1"/>
          </p:cNvSpPr>
          <p:nvPr>
            <p:ph type="title"/>
          </p:nvPr>
        </p:nvSpPr>
        <p:spPr>
          <a:xfrm>
            <a:off x="630238" y="274638"/>
            <a:ext cx="7886700" cy="993775"/>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B6CD3A-FDD7-9109-AD1A-339B4B643F1B}"/>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A06E37E-EB9F-5C90-D8F0-835CF47F1972}"/>
              </a:ext>
            </a:extLst>
          </p:cNvPr>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48C5B2-4F9F-4842-DC76-E3D12B7A123E}"/>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E7CE3F-B9AD-A6A1-D9AD-E91B1AB96E78}"/>
              </a:ext>
            </a:extLst>
          </p:cNvPr>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D34787-2498-F899-57F0-AF7848322607}"/>
              </a:ext>
            </a:extLst>
          </p:cNvPr>
          <p:cNvSpPr>
            <a:spLocks noGrp="1"/>
          </p:cNvSpPr>
          <p:nvPr>
            <p:ph type="dt" sz="half" idx="10"/>
          </p:nvPr>
        </p:nvSpPr>
        <p:spPr/>
        <p:txBody>
          <a:bodyPr/>
          <a:lstStyle/>
          <a:p>
            <a:fld id="{7DF8BED2-3FFD-497F-BFF9-33EA11CA4B79}" type="datetimeFigureOut">
              <a:rPr lang="en-US" smtClean="0"/>
              <a:t>2/11/2025</a:t>
            </a:fld>
            <a:endParaRPr lang="en-US"/>
          </a:p>
        </p:txBody>
      </p:sp>
      <p:sp>
        <p:nvSpPr>
          <p:cNvPr id="8" name="Footer Placeholder 7">
            <a:extLst>
              <a:ext uri="{FF2B5EF4-FFF2-40B4-BE49-F238E27FC236}">
                <a16:creationId xmlns:a16="http://schemas.microsoft.com/office/drawing/2014/main" id="{509860A7-9DE8-A244-7D6F-21F0A79FF2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057BF4-F037-C607-7E40-BD1FE21D63E4}"/>
              </a:ext>
            </a:extLst>
          </p:cNvPr>
          <p:cNvSpPr>
            <a:spLocks noGrp="1"/>
          </p:cNvSpPr>
          <p:nvPr>
            <p:ph type="sldNum" sz="quarter" idx="12"/>
          </p:nvPr>
        </p:nvSpPr>
        <p:spPr/>
        <p:txBody>
          <a:bodyPr/>
          <a:lstStyle/>
          <a:p>
            <a:fld id="{C92836D6-EF9B-48F2-BB85-232062A0E61C}" type="slidenum">
              <a:rPr lang="en-US" smtClean="0"/>
              <a:t>‹#›</a:t>
            </a:fld>
            <a:endParaRPr lang="en-US"/>
          </a:p>
        </p:txBody>
      </p:sp>
    </p:spTree>
    <p:extLst>
      <p:ext uri="{BB962C8B-B14F-4D97-AF65-F5344CB8AC3E}">
        <p14:creationId xmlns:p14="http://schemas.microsoft.com/office/powerpoint/2010/main" val="29381201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C499A-FC1F-75FF-47C9-0E97D22A1A6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990A69-5E1C-62EF-FC83-E1D91C28FAC9}"/>
              </a:ext>
            </a:extLst>
          </p:cNvPr>
          <p:cNvSpPr>
            <a:spLocks noGrp="1"/>
          </p:cNvSpPr>
          <p:nvPr>
            <p:ph type="dt" sz="half" idx="10"/>
          </p:nvPr>
        </p:nvSpPr>
        <p:spPr/>
        <p:txBody>
          <a:bodyPr/>
          <a:lstStyle/>
          <a:p>
            <a:fld id="{7DF8BED2-3FFD-497F-BFF9-33EA11CA4B79}" type="datetimeFigureOut">
              <a:rPr lang="en-US" smtClean="0"/>
              <a:t>2/11/2025</a:t>
            </a:fld>
            <a:endParaRPr lang="en-US"/>
          </a:p>
        </p:txBody>
      </p:sp>
      <p:sp>
        <p:nvSpPr>
          <p:cNvPr id="4" name="Footer Placeholder 3">
            <a:extLst>
              <a:ext uri="{FF2B5EF4-FFF2-40B4-BE49-F238E27FC236}">
                <a16:creationId xmlns:a16="http://schemas.microsoft.com/office/drawing/2014/main" id="{D8C7F136-B871-B6BF-5B11-25EE66787E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CCEE39-A655-0742-ECE2-10F184EEF47B}"/>
              </a:ext>
            </a:extLst>
          </p:cNvPr>
          <p:cNvSpPr>
            <a:spLocks noGrp="1"/>
          </p:cNvSpPr>
          <p:nvPr>
            <p:ph type="sldNum" sz="quarter" idx="12"/>
          </p:nvPr>
        </p:nvSpPr>
        <p:spPr/>
        <p:txBody>
          <a:bodyPr/>
          <a:lstStyle/>
          <a:p>
            <a:fld id="{C92836D6-EF9B-48F2-BB85-232062A0E61C}" type="slidenum">
              <a:rPr lang="en-US" smtClean="0"/>
              <a:t>‹#›</a:t>
            </a:fld>
            <a:endParaRPr lang="en-US"/>
          </a:p>
        </p:txBody>
      </p:sp>
    </p:spTree>
    <p:extLst>
      <p:ext uri="{BB962C8B-B14F-4D97-AF65-F5344CB8AC3E}">
        <p14:creationId xmlns:p14="http://schemas.microsoft.com/office/powerpoint/2010/main" val="33757553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332BF5-69EF-8F29-E3B7-D477F0041A54}"/>
              </a:ext>
            </a:extLst>
          </p:cNvPr>
          <p:cNvSpPr>
            <a:spLocks noGrp="1"/>
          </p:cNvSpPr>
          <p:nvPr>
            <p:ph type="dt" sz="half" idx="10"/>
          </p:nvPr>
        </p:nvSpPr>
        <p:spPr/>
        <p:txBody>
          <a:bodyPr/>
          <a:lstStyle/>
          <a:p>
            <a:fld id="{7DF8BED2-3FFD-497F-BFF9-33EA11CA4B79}" type="datetimeFigureOut">
              <a:rPr lang="en-US" smtClean="0"/>
              <a:t>2/11/2025</a:t>
            </a:fld>
            <a:endParaRPr lang="en-US"/>
          </a:p>
        </p:txBody>
      </p:sp>
      <p:sp>
        <p:nvSpPr>
          <p:cNvPr id="3" name="Footer Placeholder 2">
            <a:extLst>
              <a:ext uri="{FF2B5EF4-FFF2-40B4-BE49-F238E27FC236}">
                <a16:creationId xmlns:a16="http://schemas.microsoft.com/office/drawing/2014/main" id="{4EADAA80-9E52-D0A4-DB74-9845CE74BA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53E745-3FF4-B75A-DCF9-E1BFAA684B6A}"/>
              </a:ext>
            </a:extLst>
          </p:cNvPr>
          <p:cNvSpPr>
            <a:spLocks noGrp="1"/>
          </p:cNvSpPr>
          <p:nvPr>
            <p:ph type="sldNum" sz="quarter" idx="12"/>
          </p:nvPr>
        </p:nvSpPr>
        <p:spPr/>
        <p:txBody>
          <a:bodyPr/>
          <a:lstStyle/>
          <a:p>
            <a:fld id="{C92836D6-EF9B-48F2-BB85-232062A0E61C}" type="slidenum">
              <a:rPr lang="en-US" smtClean="0"/>
              <a:t>‹#›</a:t>
            </a:fld>
            <a:endParaRPr lang="en-US"/>
          </a:p>
        </p:txBody>
      </p:sp>
    </p:spTree>
    <p:extLst>
      <p:ext uri="{BB962C8B-B14F-4D97-AF65-F5344CB8AC3E}">
        <p14:creationId xmlns:p14="http://schemas.microsoft.com/office/powerpoint/2010/main" val="14971503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35F9F-EE27-3F30-E693-69474658F13C}"/>
              </a:ext>
            </a:extLst>
          </p:cNvPr>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6E959FE-ECAE-3955-9A48-1B3FEB6F94D3}"/>
              </a:ext>
            </a:extLst>
          </p:cNvPr>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E242FAD-5FAA-C004-DAB8-516F1754FE92}"/>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2AD0CA-7490-E5B5-1DD4-4EDF2E760CE0}"/>
              </a:ext>
            </a:extLst>
          </p:cNvPr>
          <p:cNvSpPr>
            <a:spLocks noGrp="1"/>
          </p:cNvSpPr>
          <p:nvPr>
            <p:ph type="dt" sz="half" idx="10"/>
          </p:nvPr>
        </p:nvSpPr>
        <p:spPr/>
        <p:txBody>
          <a:bodyPr/>
          <a:lstStyle/>
          <a:p>
            <a:fld id="{7DF8BED2-3FFD-497F-BFF9-33EA11CA4B79}" type="datetimeFigureOut">
              <a:rPr lang="en-US" smtClean="0"/>
              <a:t>2/11/2025</a:t>
            </a:fld>
            <a:endParaRPr lang="en-US"/>
          </a:p>
        </p:txBody>
      </p:sp>
      <p:sp>
        <p:nvSpPr>
          <p:cNvPr id="6" name="Footer Placeholder 5">
            <a:extLst>
              <a:ext uri="{FF2B5EF4-FFF2-40B4-BE49-F238E27FC236}">
                <a16:creationId xmlns:a16="http://schemas.microsoft.com/office/drawing/2014/main" id="{9E113C60-9B3D-CEB0-874E-4EB1B8AFAF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E3DB03-E687-84F1-0E98-DA2C4EA31B4E}"/>
              </a:ext>
            </a:extLst>
          </p:cNvPr>
          <p:cNvSpPr>
            <a:spLocks noGrp="1"/>
          </p:cNvSpPr>
          <p:nvPr>
            <p:ph type="sldNum" sz="quarter" idx="12"/>
          </p:nvPr>
        </p:nvSpPr>
        <p:spPr/>
        <p:txBody>
          <a:bodyPr/>
          <a:lstStyle/>
          <a:p>
            <a:fld id="{C92836D6-EF9B-48F2-BB85-232062A0E61C}" type="slidenum">
              <a:rPr lang="en-US" smtClean="0"/>
              <a:t>‹#›</a:t>
            </a:fld>
            <a:endParaRPr lang="en-US"/>
          </a:p>
        </p:txBody>
      </p:sp>
    </p:spTree>
    <p:extLst>
      <p:ext uri="{BB962C8B-B14F-4D97-AF65-F5344CB8AC3E}">
        <p14:creationId xmlns:p14="http://schemas.microsoft.com/office/powerpoint/2010/main" val="42708496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DA747-9783-2E04-3FFF-515169600793}"/>
              </a:ext>
            </a:extLst>
          </p:cNvPr>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7489606-66DD-64B6-FB11-33F31F2B3817}"/>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DA7000-4C5C-FEF1-543B-BD781178EE97}"/>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5FE185-836A-D23C-5134-CA87D793BB40}"/>
              </a:ext>
            </a:extLst>
          </p:cNvPr>
          <p:cNvSpPr>
            <a:spLocks noGrp="1"/>
          </p:cNvSpPr>
          <p:nvPr>
            <p:ph type="dt" sz="half" idx="10"/>
          </p:nvPr>
        </p:nvSpPr>
        <p:spPr/>
        <p:txBody>
          <a:bodyPr/>
          <a:lstStyle/>
          <a:p>
            <a:fld id="{7DF8BED2-3FFD-497F-BFF9-33EA11CA4B79}" type="datetimeFigureOut">
              <a:rPr lang="en-US" smtClean="0"/>
              <a:t>2/11/2025</a:t>
            </a:fld>
            <a:endParaRPr lang="en-US"/>
          </a:p>
        </p:txBody>
      </p:sp>
      <p:sp>
        <p:nvSpPr>
          <p:cNvPr id="6" name="Footer Placeholder 5">
            <a:extLst>
              <a:ext uri="{FF2B5EF4-FFF2-40B4-BE49-F238E27FC236}">
                <a16:creationId xmlns:a16="http://schemas.microsoft.com/office/drawing/2014/main" id="{1AC65B1E-480D-D7EE-11FA-A8E2C47266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BE8DA0-5457-A7F4-BC0B-A554C44C7001}"/>
              </a:ext>
            </a:extLst>
          </p:cNvPr>
          <p:cNvSpPr>
            <a:spLocks noGrp="1"/>
          </p:cNvSpPr>
          <p:nvPr>
            <p:ph type="sldNum" sz="quarter" idx="12"/>
          </p:nvPr>
        </p:nvSpPr>
        <p:spPr/>
        <p:txBody>
          <a:bodyPr/>
          <a:lstStyle/>
          <a:p>
            <a:fld id="{C92836D6-EF9B-48F2-BB85-232062A0E61C}" type="slidenum">
              <a:rPr lang="en-US" smtClean="0"/>
              <a:t>‹#›</a:t>
            </a:fld>
            <a:endParaRPr lang="en-US"/>
          </a:p>
        </p:txBody>
      </p:sp>
    </p:spTree>
    <p:extLst>
      <p:ext uri="{BB962C8B-B14F-4D97-AF65-F5344CB8AC3E}">
        <p14:creationId xmlns:p14="http://schemas.microsoft.com/office/powerpoint/2010/main" val="7941321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B08C7-2EC4-59B5-41D6-6029C58402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18E3DAA-5D11-E6E6-31DF-C3A6BA935E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A71DFE-6AE7-7430-372E-BD63D5972AF6}"/>
              </a:ext>
            </a:extLst>
          </p:cNvPr>
          <p:cNvSpPr>
            <a:spLocks noGrp="1"/>
          </p:cNvSpPr>
          <p:nvPr>
            <p:ph type="dt" sz="half" idx="10"/>
          </p:nvPr>
        </p:nvSpPr>
        <p:spPr/>
        <p:txBody>
          <a:bodyPr/>
          <a:lstStyle/>
          <a:p>
            <a:fld id="{7DF8BED2-3FFD-497F-BFF9-33EA11CA4B79}" type="datetimeFigureOut">
              <a:rPr lang="en-US" smtClean="0"/>
              <a:t>2/11/2025</a:t>
            </a:fld>
            <a:endParaRPr lang="en-US"/>
          </a:p>
        </p:txBody>
      </p:sp>
      <p:sp>
        <p:nvSpPr>
          <p:cNvPr id="5" name="Footer Placeholder 4">
            <a:extLst>
              <a:ext uri="{FF2B5EF4-FFF2-40B4-BE49-F238E27FC236}">
                <a16:creationId xmlns:a16="http://schemas.microsoft.com/office/drawing/2014/main" id="{F8FD5478-0F3E-4953-31E1-D949D66DE5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A8EF31-208C-1784-FBBC-52D62C4A088B}"/>
              </a:ext>
            </a:extLst>
          </p:cNvPr>
          <p:cNvSpPr>
            <a:spLocks noGrp="1"/>
          </p:cNvSpPr>
          <p:nvPr>
            <p:ph type="sldNum" sz="quarter" idx="12"/>
          </p:nvPr>
        </p:nvSpPr>
        <p:spPr/>
        <p:txBody>
          <a:bodyPr/>
          <a:lstStyle/>
          <a:p>
            <a:fld id="{C92836D6-EF9B-48F2-BB85-232062A0E61C}" type="slidenum">
              <a:rPr lang="en-US" smtClean="0"/>
              <a:t>‹#›</a:t>
            </a:fld>
            <a:endParaRPr lang="en-US"/>
          </a:p>
        </p:txBody>
      </p:sp>
    </p:spTree>
    <p:extLst>
      <p:ext uri="{BB962C8B-B14F-4D97-AF65-F5344CB8AC3E}">
        <p14:creationId xmlns:p14="http://schemas.microsoft.com/office/powerpoint/2010/main" val="20964970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054B1E-81E3-3392-7AA6-0C4CC80FDCD3}"/>
              </a:ext>
            </a:extLst>
          </p:cNvPr>
          <p:cNvSpPr>
            <a:spLocks noGrp="1"/>
          </p:cNvSpPr>
          <p:nvPr>
            <p:ph type="title" orient="vert"/>
          </p:nvPr>
        </p:nvSpPr>
        <p:spPr>
          <a:xfrm>
            <a:off x="6543675" y="274638"/>
            <a:ext cx="1971675" cy="43576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D317A0D-E88A-B89A-3D3F-4CC0C20EA721}"/>
              </a:ext>
            </a:extLst>
          </p:cNvPr>
          <p:cNvSpPr>
            <a:spLocks noGrp="1"/>
          </p:cNvSpPr>
          <p:nvPr>
            <p:ph type="body" orient="vert" idx="1"/>
          </p:nvPr>
        </p:nvSpPr>
        <p:spPr>
          <a:xfrm>
            <a:off x="628650" y="274638"/>
            <a:ext cx="5762625" cy="4357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31FB8B-A3E0-66B9-2433-F6BC5F6922EF}"/>
              </a:ext>
            </a:extLst>
          </p:cNvPr>
          <p:cNvSpPr>
            <a:spLocks noGrp="1"/>
          </p:cNvSpPr>
          <p:nvPr>
            <p:ph type="dt" sz="half" idx="10"/>
          </p:nvPr>
        </p:nvSpPr>
        <p:spPr/>
        <p:txBody>
          <a:bodyPr/>
          <a:lstStyle/>
          <a:p>
            <a:fld id="{7DF8BED2-3FFD-497F-BFF9-33EA11CA4B79}" type="datetimeFigureOut">
              <a:rPr lang="en-US" smtClean="0"/>
              <a:t>2/11/2025</a:t>
            </a:fld>
            <a:endParaRPr lang="en-US"/>
          </a:p>
        </p:txBody>
      </p:sp>
      <p:sp>
        <p:nvSpPr>
          <p:cNvPr id="5" name="Footer Placeholder 4">
            <a:extLst>
              <a:ext uri="{FF2B5EF4-FFF2-40B4-BE49-F238E27FC236}">
                <a16:creationId xmlns:a16="http://schemas.microsoft.com/office/drawing/2014/main" id="{AFE0D485-31F1-B0A7-DF10-97D62D0255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8B748E-507F-B5D8-3A3D-FB81929CE257}"/>
              </a:ext>
            </a:extLst>
          </p:cNvPr>
          <p:cNvSpPr>
            <a:spLocks noGrp="1"/>
          </p:cNvSpPr>
          <p:nvPr>
            <p:ph type="sldNum" sz="quarter" idx="12"/>
          </p:nvPr>
        </p:nvSpPr>
        <p:spPr/>
        <p:txBody>
          <a:bodyPr/>
          <a:lstStyle/>
          <a:p>
            <a:fld id="{C92836D6-EF9B-48F2-BB85-232062A0E61C}" type="slidenum">
              <a:rPr lang="en-US" smtClean="0"/>
              <a:t>‹#›</a:t>
            </a:fld>
            <a:endParaRPr lang="en-US"/>
          </a:p>
        </p:txBody>
      </p:sp>
    </p:spTree>
    <p:extLst>
      <p:ext uri="{BB962C8B-B14F-4D97-AF65-F5344CB8AC3E}">
        <p14:creationId xmlns:p14="http://schemas.microsoft.com/office/powerpoint/2010/main" val="2810227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2.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960B8B9-4C04-4DDF-9AFD-B2E02D82F36D}" type="datetimeFigureOut">
              <a:rPr lang="en-US" smtClean="0"/>
              <a:t>2/11/2025</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6D1E8CB-FECB-4480-A50A-D9FF92647189}" type="slidenum">
              <a:rPr lang="en-US" smtClean="0"/>
              <a:t>‹#›</a:t>
            </a:fld>
            <a:endParaRPr lang="en-US"/>
          </a:p>
        </p:txBody>
      </p:sp>
    </p:spTree>
    <p:extLst>
      <p:ext uri="{BB962C8B-B14F-4D97-AF65-F5344CB8AC3E}">
        <p14:creationId xmlns:p14="http://schemas.microsoft.com/office/powerpoint/2010/main" val="91053296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2" r:id="rId17"/>
    <p:sldLayoutId id="2147483697" r:id="rId18"/>
    <p:sldLayoutId id="2147483698" r:id="rId19"/>
    <p:sldLayoutId id="2147483699" r:id="rId20"/>
    <p:sldLayoutId id="2147483700" r:id="rId21"/>
  </p:sldLayoutIdLst>
  <p:txStyles>
    <p:titleStyle>
      <a:lvl1pPr algn="ctr" defTabSz="914400" rtl="0" eaLnBrk="1" latinLnBrk="0" hangingPunct="1">
        <a:spcBef>
          <a:spcPct val="0"/>
        </a:spcBef>
        <a:buNone/>
        <a:defRPr sz="4400" b="0" i="0" kern="1200" baseline="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baseline="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baseline="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baseline="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FF15D1-DB8C-10CD-6D69-8058CAAFCDBC}"/>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E6351EE-2421-3C08-22D6-277E805B7226}"/>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C6D88D-B89D-2023-C1A7-EB560CCEA552}"/>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7DF8BED2-3FFD-497F-BFF9-33EA11CA4B79}" type="datetimeFigureOut">
              <a:rPr lang="en-US" smtClean="0"/>
              <a:t>2/11/2025</a:t>
            </a:fld>
            <a:endParaRPr lang="en-US"/>
          </a:p>
        </p:txBody>
      </p:sp>
      <p:sp>
        <p:nvSpPr>
          <p:cNvPr id="5" name="Footer Placeholder 4">
            <a:extLst>
              <a:ext uri="{FF2B5EF4-FFF2-40B4-BE49-F238E27FC236}">
                <a16:creationId xmlns:a16="http://schemas.microsoft.com/office/drawing/2014/main" id="{65C6F8A7-8A1E-C665-888D-FDBF189B4B4A}"/>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5F1EF98-D3E8-6595-DB01-49A8D571EE17}"/>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C92836D6-EF9B-48F2-BB85-232062A0E61C}" type="slidenum">
              <a:rPr lang="en-US" smtClean="0"/>
              <a:t>‹#›</a:t>
            </a:fld>
            <a:endParaRPr lang="en-US"/>
          </a:p>
        </p:txBody>
      </p:sp>
    </p:spTree>
    <p:extLst>
      <p:ext uri="{BB962C8B-B14F-4D97-AF65-F5344CB8AC3E}">
        <p14:creationId xmlns:p14="http://schemas.microsoft.com/office/powerpoint/2010/main" val="12559586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4.png"/><Relationship Id="rId11" Type="http://schemas.microsoft.com/office/2007/relationships/hdphoto" Target="../media/hdphoto1.wdp"/><Relationship Id="rId5" Type="http://schemas.openxmlformats.org/officeDocument/2006/relationships/image" Target="../media/image3.sv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21.xml"/><Relationship Id="rId6" Type="http://schemas.openxmlformats.org/officeDocument/2006/relationships/image" Target="../media/image11.jpeg"/><Relationship Id="rId5" Type="http://schemas.microsoft.com/office/2007/relationships/hdphoto" Target="../media/hdphoto2.wdp"/><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jpeg"/><Relationship Id="rId18" Type="http://schemas.openxmlformats.org/officeDocument/2006/relationships/image" Target="../media/image35.jpeg"/><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29.jpeg"/><Relationship Id="rId17" Type="http://schemas.openxmlformats.org/officeDocument/2006/relationships/image" Target="../media/image34.jpeg"/><Relationship Id="rId2" Type="http://schemas.openxmlformats.org/officeDocument/2006/relationships/image" Target="../media/image19.jpeg"/><Relationship Id="rId16"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5" Type="http://schemas.openxmlformats.org/officeDocument/2006/relationships/image" Target="../media/image3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 Id="rId14" Type="http://schemas.openxmlformats.org/officeDocument/2006/relationships/image" Target="../media/image31.jpeg"/></Relationships>
</file>

<file path=ppt/slides/_rels/slide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40.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44.png"/><Relationship Id="rId7" Type="http://schemas.openxmlformats.org/officeDocument/2006/relationships/chart" Target="../charts/chart4.xml"/><Relationship Id="rId2" Type="http://schemas.openxmlformats.org/officeDocument/2006/relationships/image" Target="../media/image43.png"/><Relationship Id="rId1" Type="http://schemas.openxmlformats.org/officeDocument/2006/relationships/slideLayout" Target="../slideLayouts/slideLayout18.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chart" Target="../charts/chart7.xml"/><Relationship Id="rId7" Type="http://schemas.openxmlformats.org/officeDocument/2006/relationships/chart" Target="../charts/chart11.xml"/><Relationship Id="rId2" Type="http://schemas.openxmlformats.org/officeDocument/2006/relationships/image" Target="../media/image46.png"/><Relationship Id="rId1" Type="http://schemas.openxmlformats.org/officeDocument/2006/relationships/slideLayout" Target="../slideLayouts/slideLayout1.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9.jpeg"/></Relationships>
</file>

<file path=ppt/slides/_rels/slide2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53.jpg"/></Relationships>
</file>

<file path=ppt/slides/_rels/slide3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55.jpg"/></Relationships>
</file>

<file path=ppt/slides/_rels/slide3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58.jpeg"/><Relationship Id="rId4" Type="http://schemas.openxmlformats.org/officeDocument/2006/relationships/image" Target="../media/image57.jpeg"/></Relationships>
</file>

<file path=ppt/slides/_rels/slide3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63.png"/><Relationship Id="rId4" Type="http://schemas.openxmlformats.org/officeDocument/2006/relationships/image" Target="../media/image62.png"/></Relationships>
</file>

<file path=ppt/slides/_rels/slide3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67.jpeg"/><Relationship Id="rId4" Type="http://schemas.openxmlformats.org/officeDocument/2006/relationships/image" Target="../media/image66.jpeg"/></Relationships>
</file>

<file path=ppt/slides/_rels/slide4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70.png"/><Relationship Id="rId4" Type="http://schemas.openxmlformats.org/officeDocument/2006/relationships/image" Target="../media/image69.png"/></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73.jpeg"/><Relationship Id="rId4" Type="http://schemas.openxmlformats.org/officeDocument/2006/relationships/image" Target="../media/image72.jpeg"/></Relationships>
</file>

<file path=ppt/slides/_rels/slide42.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2.jpg"/><Relationship Id="rId2" Type="http://schemas.openxmlformats.org/officeDocument/2006/relationships/notesSlide" Target="../notesSlides/notesSlide26.xml"/><Relationship Id="rId1" Type="http://schemas.openxmlformats.org/officeDocument/2006/relationships/slideLayout" Target="../slideLayouts/slideLayout21.xml"/><Relationship Id="rId6" Type="http://schemas.openxmlformats.org/officeDocument/2006/relationships/image" Target="../media/image11.jpeg"/><Relationship Id="rId5" Type="http://schemas.microsoft.com/office/2007/relationships/hdphoto" Target="../media/hdphoto2.wdp"/><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road with a body of water and trees&#10;&#10;Description automatically generated">
            <a:extLst>
              <a:ext uri="{FF2B5EF4-FFF2-40B4-BE49-F238E27FC236}">
                <a16:creationId xmlns:a16="http://schemas.microsoft.com/office/drawing/2014/main" id="{C6D64B4E-87DE-DF06-CD98-00849F28370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222"/>
          <a:stretch/>
        </p:blipFill>
        <p:spPr>
          <a:xfrm>
            <a:off x="-1" y="-11442"/>
            <a:ext cx="7176211" cy="5154942"/>
          </a:xfrm>
          <a:prstGeom prst="rect">
            <a:avLst/>
          </a:prstGeom>
        </p:spPr>
      </p:pic>
      <p:sp>
        <p:nvSpPr>
          <p:cNvPr id="2" name="Rectangle 1">
            <a:extLst>
              <a:ext uri="{FF2B5EF4-FFF2-40B4-BE49-F238E27FC236}">
                <a16:creationId xmlns:a16="http://schemas.microsoft.com/office/drawing/2014/main" id="{C2372506-0206-DB3C-CA65-1F29ACDF7A4C}"/>
              </a:ext>
            </a:extLst>
          </p:cNvPr>
          <p:cNvSpPr/>
          <p:nvPr/>
        </p:nvSpPr>
        <p:spPr>
          <a:xfrm>
            <a:off x="0" y="-11255"/>
            <a:ext cx="9144000" cy="5154755"/>
          </a:xfrm>
          <a:prstGeom prst="rect">
            <a:avLst/>
          </a:prstGeom>
          <a:solidFill>
            <a:srgbClr val="007BB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Graphic 8">
            <a:extLst>
              <a:ext uri="{FF2B5EF4-FFF2-40B4-BE49-F238E27FC236}">
                <a16:creationId xmlns:a16="http://schemas.microsoft.com/office/drawing/2014/main" id="{27A8A328-B72C-5A41-C89D-8860211C917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358747" y="-11442"/>
            <a:ext cx="3785253" cy="5161708"/>
          </a:xfrm>
          <a:prstGeom prst="rect">
            <a:avLst/>
          </a:prstGeom>
        </p:spPr>
      </p:pic>
      <p:sp>
        <p:nvSpPr>
          <p:cNvPr id="3" name="Title 3">
            <a:extLst>
              <a:ext uri="{FF2B5EF4-FFF2-40B4-BE49-F238E27FC236}">
                <a16:creationId xmlns:a16="http://schemas.microsoft.com/office/drawing/2014/main" id="{CF41D91A-B481-E47F-9701-640708A539B8}"/>
              </a:ext>
            </a:extLst>
          </p:cNvPr>
          <p:cNvSpPr txBox="1">
            <a:spLocks/>
          </p:cNvSpPr>
          <p:nvPr/>
        </p:nvSpPr>
        <p:spPr>
          <a:xfrm>
            <a:off x="533400" y="371047"/>
            <a:ext cx="5486400" cy="1454150"/>
          </a:xfrm>
          <a:prstGeom prst="rect">
            <a:avLst/>
          </a:prstGeom>
        </p:spPr>
        <p:txBody>
          <a:bodyPr anchor="t">
            <a:normAutofit/>
          </a:bodyPr>
          <a:lstStyle>
            <a:lvl1pPr algn="ctr" defTabSz="914400" rtl="0" eaLnBrk="1" latinLnBrk="0" hangingPunct="1">
              <a:spcBef>
                <a:spcPct val="0"/>
              </a:spcBef>
              <a:buNone/>
              <a:defRPr sz="2400" b="0" i="0" kern="1200" baseline="0">
                <a:solidFill>
                  <a:schemeClr val="tx1"/>
                </a:solidFill>
                <a:latin typeface="+mj-lt"/>
                <a:ea typeface="+mj-ea"/>
                <a:cs typeface="+mj-cs"/>
              </a:defRPr>
            </a:lvl1pPr>
          </a:lstStyle>
          <a:p>
            <a:pPr algn="l"/>
            <a:r>
              <a:rPr lang="en-US" sz="4000" dirty="0">
                <a:solidFill>
                  <a:schemeClr val="bg1"/>
                </a:solidFill>
              </a:rPr>
              <a:t>PFAS Discussion Topic</a:t>
            </a:r>
          </a:p>
          <a:p>
            <a:pPr algn="l"/>
            <a:r>
              <a:rPr lang="en-US" sz="4000" dirty="0">
                <a:solidFill>
                  <a:schemeClr val="bg1"/>
                </a:solidFill>
              </a:rPr>
              <a:t>Mass Highway Assoc</a:t>
            </a:r>
            <a:endParaRPr lang="en-US" sz="4000" dirty="0"/>
          </a:p>
        </p:txBody>
      </p:sp>
      <p:pic>
        <p:nvPicPr>
          <p:cNvPr id="13" name="Picture 12">
            <a:extLst>
              <a:ext uri="{FF2B5EF4-FFF2-40B4-BE49-F238E27FC236}">
                <a16:creationId xmlns:a16="http://schemas.microsoft.com/office/drawing/2014/main" id="{861E754F-ADCA-9654-9CA5-81EAE2FCBE0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6629400" y="4497030"/>
            <a:ext cx="2295833" cy="344506"/>
          </a:xfrm>
          <a:prstGeom prst="rect">
            <a:avLst/>
          </a:prstGeom>
        </p:spPr>
      </p:pic>
      <p:sp>
        <p:nvSpPr>
          <p:cNvPr id="14" name="Rectangle 13">
            <a:extLst>
              <a:ext uri="{FF2B5EF4-FFF2-40B4-BE49-F238E27FC236}">
                <a16:creationId xmlns:a16="http://schemas.microsoft.com/office/drawing/2014/main" id="{3E369948-D57F-3E9B-65BF-A5BA6B6CAEBD}"/>
              </a:ext>
            </a:extLst>
          </p:cNvPr>
          <p:cNvSpPr/>
          <p:nvPr/>
        </p:nvSpPr>
        <p:spPr>
          <a:xfrm>
            <a:off x="381000" y="539496"/>
            <a:ext cx="118872" cy="98755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1860949968" descr="Massachusetts Highway Association">
            <a:extLst>
              <a:ext uri="{FF2B5EF4-FFF2-40B4-BE49-F238E27FC236}">
                <a16:creationId xmlns:a16="http://schemas.microsoft.com/office/drawing/2014/main" id="{277E8A20-6D19-0959-4A67-70DB92914D8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42834" y="1755529"/>
            <a:ext cx="1292696" cy="125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F5F2BB97-9349-5D8C-ED91-6E9971C12699}"/>
              </a:ext>
            </a:extLst>
          </p:cNvPr>
          <p:cNvPicPr>
            <a:picLocks noChangeAspect="1"/>
          </p:cNvPicPr>
          <p:nvPr/>
        </p:nvPicPr>
        <p:blipFill>
          <a:blip r:embed="rId8"/>
          <a:stretch>
            <a:fillRect/>
          </a:stretch>
        </p:blipFill>
        <p:spPr>
          <a:xfrm>
            <a:off x="7777316" y="98265"/>
            <a:ext cx="1291883" cy="1657264"/>
          </a:xfrm>
          <a:prstGeom prst="rect">
            <a:avLst/>
          </a:prstGeom>
        </p:spPr>
      </p:pic>
      <p:pic>
        <p:nvPicPr>
          <p:cNvPr id="4" name="Picture 3">
            <a:extLst>
              <a:ext uri="{FF2B5EF4-FFF2-40B4-BE49-F238E27FC236}">
                <a16:creationId xmlns:a16="http://schemas.microsoft.com/office/drawing/2014/main" id="{1D8DA752-D71C-51BF-D5FC-38E309A158B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77316" y="2590042"/>
            <a:ext cx="1239260" cy="1230223"/>
          </a:xfrm>
          <a:prstGeom prst="rect">
            <a:avLst/>
          </a:prstGeom>
        </p:spPr>
      </p:pic>
      <p:pic>
        <p:nvPicPr>
          <p:cNvPr id="8" name="Picture 7" descr="A round emblem with a tree and lighthouse&#10;&#10;AI-generated content may be incorrect.">
            <a:extLst>
              <a:ext uri="{FF2B5EF4-FFF2-40B4-BE49-F238E27FC236}">
                <a16:creationId xmlns:a16="http://schemas.microsoft.com/office/drawing/2014/main" id="{4499205C-A94A-9094-37C0-8CEA560796EB}"/>
              </a:ext>
            </a:extLst>
          </p:cNvPr>
          <p:cNvPicPr>
            <a:picLocks noChangeAspect="1"/>
          </p:cNvPicPr>
          <p:nvPr/>
        </p:nvPicPr>
        <p:blipFill>
          <a:blip r:embed="rId10" cstate="print">
            <a:extLst>
              <a:ext uri="{BEBA8EAE-BF5A-486C-A8C5-ECC9F3942E4B}">
                <a14:imgProps xmlns:a14="http://schemas.microsoft.com/office/drawing/2010/main">
                  <a14:imgLayer r:embed="rId11">
                    <a14:imgEffect>
                      <a14:backgroundRemoval t="1875" b="98042" l="1625" r="98333">
                        <a14:foregroundMark x1="25792" y1="16042" x2="25792" y2="16042"/>
                        <a14:foregroundMark x1="24500" y1="17500" x2="24500" y2="17500"/>
                        <a14:foregroundMark x1="17792" y1="13542" x2="15625" y2="14417"/>
                        <a14:foregroundMark x1="14000" y1="16750" x2="14000" y2="16750"/>
                        <a14:foregroundMark x1="17667" y1="14417" x2="11958" y2="19958"/>
                        <a14:foregroundMark x1="11083" y1="20833" x2="5750" y2="29625"/>
                        <a14:foregroundMark x1="5750" y1="29625" x2="1625" y2="50667"/>
                        <a14:foregroundMark x1="1625" y1="50667" x2="2333" y2="54792"/>
                        <a14:foregroundMark x1="24333" y1="19083" x2="10375" y2="44625"/>
                        <a14:foregroundMark x1="10375" y1="44625" x2="9583" y2="56958"/>
                        <a14:foregroundMark x1="9583" y1="56958" x2="22125" y2="79042"/>
                        <a14:foregroundMark x1="22125" y1="79042" x2="32917" y2="85125"/>
                        <a14:foregroundMark x1="32917" y1="85125" x2="52083" y2="87917"/>
                        <a14:foregroundMark x1="52083" y1="87917" x2="67625" y2="87667"/>
                        <a14:foregroundMark x1="67625" y1="87667" x2="79833" y2="78625"/>
                        <a14:foregroundMark x1="79833" y1="78625" x2="91333" y2="48125"/>
                        <a14:foregroundMark x1="91333" y1="48125" x2="91500" y2="37292"/>
                        <a14:foregroundMark x1="91500" y1="37292" x2="76417" y2="18875"/>
                        <a14:foregroundMark x1="76417" y1="18875" x2="63542" y2="11583"/>
                        <a14:foregroundMark x1="63542" y1="11583" x2="47625" y2="8125"/>
                        <a14:foregroundMark x1="47625" y1="8125" x2="29083" y2="11583"/>
                        <a14:foregroundMark x1="29083" y1="11583" x2="22458" y2="18208"/>
                        <a14:foregroundMark x1="22458" y1="18208" x2="22458" y2="18375"/>
                        <a14:foregroundMark x1="53625" y1="1875" x2="31458" y2="5542"/>
                        <a14:foregroundMark x1="31458" y1="5542" x2="18083" y2="13708"/>
                        <a14:foregroundMark x1="40083" y1="3042" x2="50333" y2="2167"/>
                        <a14:foregroundMark x1="50333" y1="2167" x2="61292" y2="3167"/>
                        <a14:foregroundMark x1="61292" y1="3167" x2="80875" y2="12542"/>
                        <a14:foregroundMark x1="80875" y1="12542" x2="93292" y2="28542"/>
                        <a14:foregroundMark x1="60625" y1="3042" x2="49542" y2="1875"/>
                        <a14:foregroundMark x1="49542" y1="1875" x2="42583" y2="3333"/>
                        <a14:foregroundMark x1="95458" y1="34083" x2="97750" y2="43708"/>
                        <a14:foregroundMark x1="97750" y1="43708" x2="95500" y2="64625"/>
                        <a14:foregroundMark x1="95500" y1="64625" x2="84083" y2="83333"/>
                        <a14:foregroundMark x1="84083" y1="83333" x2="66750" y2="95167"/>
                        <a14:foregroundMark x1="66750" y1="95167" x2="42833" y2="97500"/>
                        <a14:foregroundMark x1="42833" y1="97500" x2="23292" y2="90292"/>
                        <a14:foregroundMark x1="23292" y1="90292" x2="9958" y2="76708"/>
                        <a14:foregroundMark x1="9958" y1="76708" x2="5125" y2="67333"/>
                        <a14:foregroundMark x1="37625" y1="91083" x2="59958" y2="92792"/>
                        <a14:foregroundMark x1="59958" y1="92792" x2="62542" y2="92250"/>
                        <a14:foregroundMark x1="41250" y1="93250" x2="52875" y2="95167"/>
                        <a14:foregroundMark x1="52875" y1="95167" x2="59167" y2="94292"/>
                        <a14:foregroundMark x1="46500" y1="97792" x2="58750" y2="96625"/>
                        <a14:foregroundMark x1="58750" y1="96625" x2="56125" y2="98083"/>
                        <a14:foregroundMark x1="96625" y1="37292" x2="98333" y2="47292"/>
                        <a14:foregroundMark x1="98333" y1="47292" x2="96333" y2="61042"/>
                        <a14:foregroundMark x1="68792" y1="49292" x2="85958" y2="50750"/>
                      </a14:backgroundRemoval>
                    </a14:imgEffect>
                  </a14:imgLayer>
                </a14:imgProps>
              </a:ext>
              <a:ext uri="{28A0092B-C50C-407E-A947-70E740481C1C}">
                <a14:useLocalDpi xmlns:a14="http://schemas.microsoft.com/office/drawing/2010/main" val="0"/>
              </a:ext>
            </a:extLst>
          </a:blip>
          <a:stretch>
            <a:fillRect/>
          </a:stretch>
        </p:blipFill>
        <p:spPr>
          <a:xfrm>
            <a:off x="6421268" y="3174616"/>
            <a:ext cx="1251760" cy="1251760"/>
          </a:xfrm>
          <a:prstGeom prst="rect">
            <a:avLst/>
          </a:prstGeom>
        </p:spPr>
      </p:pic>
    </p:spTree>
    <p:extLst>
      <p:ext uri="{BB962C8B-B14F-4D97-AF65-F5344CB8AC3E}">
        <p14:creationId xmlns:p14="http://schemas.microsoft.com/office/powerpoint/2010/main" val="3089546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4A87AD-434A-9201-FD6C-C400B6DC18FF}"/>
              </a:ext>
            </a:extLst>
          </p:cNvPr>
          <p:cNvSpPr>
            <a:spLocks noGrp="1"/>
          </p:cNvSpPr>
          <p:nvPr>
            <p:ph type="body" sz="quarter" idx="11"/>
          </p:nvPr>
        </p:nvSpPr>
        <p:spPr/>
        <p:txBody>
          <a:bodyPr/>
          <a:lstStyle/>
          <a:p>
            <a:r>
              <a:rPr lang="en-US" dirty="0"/>
              <a:t>Who’s on our Panel?</a:t>
            </a:r>
          </a:p>
        </p:txBody>
      </p:sp>
      <p:sp>
        <p:nvSpPr>
          <p:cNvPr id="3" name="TextBox 2">
            <a:extLst>
              <a:ext uri="{FF2B5EF4-FFF2-40B4-BE49-F238E27FC236}">
                <a16:creationId xmlns:a16="http://schemas.microsoft.com/office/drawing/2014/main" id="{C50F0AB0-6719-AE66-2668-66B81EBD6569}"/>
              </a:ext>
            </a:extLst>
          </p:cNvPr>
          <p:cNvSpPr txBox="1"/>
          <p:nvPr/>
        </p:nvSpPr>
        <p:spPr>
          <a:xfrm>
            <a:off x="23004" y="2220662"/>
            <a:ext cx="2430781" cy="1138773"/>
          </a:xfrm>
          <a:prstGeom prst="rect">
            <a:avLst/>
          </a:prstGeom>
          <a:noFill/>
        </p:spPr>
        <p:txBody>
          <a:bodyPr wrap="square" tIns="228600" rtlCol="0">
            <a:spAutoFit/>
          </a:bodyPr>
          <a:lstStyle/>
          <a:p>
            <a:pPr algn="ctr"/>
            <a:r>
              <a:rPr lang="en-US" sz="1400" b="1" dirty="0">
                <a:solidFill>
                  <a:schemeClr val="accent1"/>
                </a:solidFill>
                <a:latin typeface="Swis721 BT" panose="020B0504020202020204" pitchFamily="34" charset="0"/>
              </a:rPr>
              <a:t>Linda Cook</a:t>
            </a:r>
          </a:p>
          <a:p>
            <a:pPr algn="ctr"/>
            <a:r>
              <a:rPr lang="en-US" sz="1400" dirty="0">
                <a:solidFill>
                  <a:schemeClr val="tx1">
                    <a:lumMod val="65000"/>
                    <a:lumOff val="35000"/>
                  </a:schemeClr>
                </a:solidFill>
              </a:rPr>
              <a:t>Senior Technical Leader</a:t>
            </a:r>
          </a:p>
          <a:p>
            <a:pPr algn="ctr"/>
            <a:r>
              <a:rPr lang="en-US" sz="1400" dirty="0">
                <a:solidFill>
                  <a:schemeClr val="tx1">
                    <a:lumMod val="65000"/>
                    <a:lumOff val="35000"/>
                  </a:schemeClr>
                </a:solidFill>
              </a:rPr>
              <a:t>Weston &amp; Sampson</a:t>
            </a:r>
          </a:p>
          <a:p>
            <a:pPr algn="ctr"/>
            <a:r>
              <a:rPr lang="en-US" sz="1400" dirty="0">
                <a:solidFill>
                  <a:schemeClr val="tx1">
                    <a:lumMod val="65000"/>
                    <a:lumOff val="35000"/>
                  </a:schemeClr>
                </a:solidFill>
              </a:rPr>
              <a:t>cook.linda@wseinc.com</a:t>
            </a:r>
          </a:p>
        </p:txBody>
      </p:sp>
      <p:pic>
        <p:nvPicPr>
          <p:cNvPr id="5" name="Picture 4" descr="A person with long blonde hair wearing glasses&#10;&#10;Description automatically generated">
            <a:extLst>
              <a:ext uri="{FF2B5EF4-FFF2-40B4-BE49-F238E27FC236}">
                <a16:creationId xmlns:a16="http://schemas.microsoft.com/office/drawing/2014/main" id="{E4507AA0-3BBA-D338-7B0B-5E10CA642FD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853" b="9853"/>
          <a:stretch/>
        </p:blipFill>
        <p:spPr>
          <a:xfrm>
            <a:off x="571644" y="711901"/>
            <a:ext cx="1508761" cy="1508761"/>
          </a:xfrm>
          <a:prstGeom prst="ellipse">
            <a:avLst/>
          </a:prstGeom>
        </p:spPr>
      </p:pic>
      <p:sp>
        <p:nvSpPr>
          <p:cNvPr id="12" name="Slide Number Placeholder 1">
            <a:extLst>
              <a:ext uri="{FF2B5EF4-FFF2-40B4-BE49-F238E27FC236}">
                <a16:creationId xmlns:a16="http://schemas.microsoft.com/office/drawing/2014/main" id="{971A23C8-7BBB-9B61-FD8A-27149950F9A0}"/>
              </a:ext>
            </a:extLst>
          </p:cNvPr>
          <p:cNvSpPr>
            <a:spLocks noGrp="1"/>
          </p:cNvSpPr>
          <p:nvPr>
            <p:ph type="sldNum" sz="quarter" idx="4"/>
          </p:nvPr>
        </p:nvSpPr>
        <p:spPr>
          <a:xfrm>
            <a:off x="6858001" y="4767263"/>
            <a:ext cx="2133600" cy="273844"/>
          </a:xfrm>
        </p:spPr>
        <p:txBody>
          <a:bodyPr/>
          <a:lstStyle/>
          <a:p>
            <a:fld id="{66D1E8CB-FECB-4480-A50A-D9FF92647189}" type="slidenum">
              <a:rPr lang="en-US" smtClean="0"/>
              <a:pPr/>
              <a:t>2</a:t>
            </a:fld>
            <a:endParaRPr lang="en-US" dirty="0"/>
          </a:p>
        </p:txBody>
      </p:sp>
      <p:pic>
        <p:nvPicPr>
          <p:cNvPr id="4" name="Picture 3" descr="A person taking a selfie&#10;&#10;Description automatically generated">
            <a:extLst>
              <a:ext uri="{FF2B5EF4-FFF2-40B4-BE49-F238E27FC236}">
                <a16:creationId xmlns:a16="http://schemas.microsoft.com/office/drawing/2014/main" id="{1ED8405D-C169-C735-63C9-94ACBE30A8C6}"/>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5000"/>
                    </a14:imgEffect>
                  </a14:imgLayer>
                </a14:imgProps>
              </a:ext>
              <a:ext uri="{28A0092B-C50C-407E-A947-70E740481C1C}">
                <a14:useLocalDpi xmlns:a14="http://schemas.microsoft.com/office/drawing/2010/main" val="0"/>
              </a:ext>
            </a:extLst>
          </a:blip>
          <a:srcRect t="4809" b="14829"/>
          <a:stretch/>
        </p:blipFill>
        <p:spPr>
          <a:xfrm>
            <a:off x="2453785" y="1878181"/>
            <a:ext cx="1548289" cy="1548289"/>
          </a:xfrm>
          <a:prstGeom prst="ellipse">
            <a:avLst/>
          </a:prstGeom>
          <a:ln>
            <a:noFill/>
          </a:ln>
          <a:effectLst>
            <a:softEdge rad="31750"/>
          </a:effectLst>
        </p:spPr>
      </p:pic>
      <p:sp>
        <p:nvSpPr>
          <p:cNvPr id="6" name="TextBox 5">
            <a:extLst>
              <a:ext uri="{FF2B5EF4-FFF2-40B4-BE49-F238E27FC236}">
                <a16:creationId xmlns:a16="http://schemas.microsoft.com/office/drawing/2014/main" id="{BB839CEF-7449-7231-46FE-ACE52E26A8EF}"/>
              </a:ext>
            </a:extLst>
          </p:cNvPr>
          <p:cNvSpPr txBox="1"/>
          <p:nvPr/>
        </p:nvSpPr>
        <p:spPr>
          <a:xfrm>
            <a:off x="2018796" y="3508294"/>
            <a:ext cx="2668006" cy="1354217"/>
          </a:xfrm>
          <a:prstGeom prst="rect">
            <a:avLst/>
          </a:prstGeom>
          <a:noFill/>
        </p:spPr>
        <p:txBody>
          <a:bodyPr wrap="square" tIns="228600" rtlCol="0">
            <a:spAutoFit/>
          </a:bodyPr>
          <a:lstStyle/>
          <a:p>
            <a:pPr algn="ctr"/>
            <a:r>
              <a:rPr lang="en-US" sz="1400" b="1" dirty="0">
                <a:solidFill>
                  <a:schemeClr val="accent1"/>
                </a:solidFill>
                <a:latin typeface="Swis721 BT" panose="020B0504020202020204" pitchFamily="34" charset="0"/>
              </a:rPr>
              <a:t>Natalie Johnson, PhD</a:t>
            </a:r>
          </a:p>
          <a:p>
            <a:pPr algn="ctr"/>
            <a:r>
              <a:rPr lang="en-US" sz="1400" dirty="0">
                <a:solidFill>
                  <a:schemeClr val="tx1">
                    <a:lumMod val="65000"/>
                    <a:lumOff val="35000"/>
                  </a:schemeClr>
                </a:solidFill>
              </a:rPr>
              <a:t>Mass DEP</a:t>
            </a:r>
          </a:p>
          <a:p>
            <a:pPr algn="ctr"/>
            <a:r>
              <a:rPr lang="en-US" sz="1400" dirty="0">
                <a:solidFill>
                  <a:schemeClr val="tx1">
                    <a:lumMod val="65000"/>
                    <a:lumOff val="35000"/>
                  </a:schemeClr>
                </a:solidFill>
              </a:rPr>
              <a:t>Bureau of Waste Site Cleanup</a:t>
            </a:r>
          </a:p>
          <a:p>
            <a:pPr algn="ctr"/>
            <a:r>
              <a:rPr lang="en-US" sz="1400" dirty="0">
                <a:solidFill>
                  <a:schemeClr val="tx1">
                    <a:lumMod val="65000"/>
                    <a:lumOff val="35000"/>
                  </a:schemeClr>
                </a:solidFill>
              </a:rPr>
              <a:t>Northeast Regional Office</a:t>
            </a:r>
          </a:p>
          <a:p>
            <a:pPr algn="ctr"/>
            <a:r>
              <a:rPr lang="en-US" sz="1400" dirty="0">
                <a:solidFill>
                  <a:schemeClr val="tx1">
                    <a:lumMod val="65000"/>
                    <a:lumOff val="35000"/>
                  </a:schemeClr>
                </a:solidFill>
              </a:rPr>
              <a:t>natalie.johnson@mass.gov</a:t>
            </a:r>
          </a:p>
        </p:txBody>
      </p:sp>
      <p:pic>
        <p:nvPicPr>
          <p:cNvPr id="7" name="Google Shape;160;p2">
            <a:extLst>
              <a:ext uri="{FF2B5EF4-FFF2-40B4-BE49-F238E27FC236}">
                <a16:creationId xmlns:a16="http://schemas.microsoft.com/office/drawing/2014/main" id="{7F2776CF-0DDE-EE81-6B7D-87046350DB28}"/>
              </a:ext>
            </a:extLst>
          </p:cNvPr>
          <p:cNvPicPr preferRelativeResize="0"/>
          <p:nvPr/>
        </p:nvPicPr>
        <p:blipFill>
          <a:blip r:embed="rId6" cstate="print">
            <a:extLst>
              <a:ext uri="{28A0092B-C50C-407E-A947-70E740481C1C}">
                <a14:useLocalDpi xmlns:a14="http://schemas.microsoft.com/office/drawing/2010/main" val="0"/>
              </a:ext>
            </a:extLst>
          </a:blip>
          <a:srcRect t="3968" b="3968"/>
          <a:stretch/>
        </p:blipFill>
        <p:spPr>
          <a:xfrm>
            <a:off x="4792269" y="642682"/>
            <a:ext cx="1799000" cy="1786500"/>
          </a:xfrm>
          <a:prstGeom prst="ellipse">
            <a:avLst/>
          </a:prstGeom>
          <a:noFill/>
          <a:ln>
            <a:noFill/>
          </a:ln>
        </p:spPr>
      </p:pic>
      <p:sp>
        <p:nvSpPr>
          <p:cNvPr id="8" name="Google Shape;161;p2">
            <a:extLst>
              <a:ext uri="{FF2B5EF4-FFF2-40B4-BE49-F238E27FC236}">
                <a16:creationId xmlns:a16="http://schemas.microsoft.com/office/drawing/2014/main" id="{279EB6F4-5890-4BCE-E7C7-C9E5F9ED55A0}"/>
              </a:ext>
            </a:extLst>
          </p:cNvPr>
          <p:cNvSpPr txBox="1"/>
          <p:nvPr/>
        </p:nvSpPr>
        <p:spPr>
          <a:xfrm>
            <a:off x="4542816" y="2378013"/>
            <a:ext cx="2297906" cy="1384954"/>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400" b="1" i="0" u="none" strike="noStrike" cap="none" dirty="0">
              <a:solidFill>
                <a:schemeClr val="accent1"/>
              </a:solidFill>
              <a:latin typeface="Arial"/>
              <a:ea typeface="Arial"/>
              <a:cs typeface="Arial"/>
              <a:sym typeface="Arial"/>
            </a:endParaRPr>
          </a:p>
          <a:p>
            <a:pPr marL="0" marR="0" lvl="0" indent="0" algn="ctr" rtl="0">
              <a:spcBef>
                <a:spcPts val="0"/>
              </a:spcBef>
              <a:spcAft>
                <a:spcPts val="0"/>
              </a:spcAft>
              <a:buNone/>
            </a:pPr>
            <a:r>
              <a:rPr lang="en-US" sz="1400" b="1" i="0" u="none" strike="noStrike" cap="none" dirty="0">
                <a:solidFill>
                  <a:schemeClr val="accent1"/>
                </a:solidFill>
                <a:latin typeface="Arial"/>
                <a:ea typeface="Arial"/>
                <a:cs typeface="Arial"/>
                <a:sym typeface="Arial"/>
              </a:rPr>
              <a:t>Laurie J. Ruszala, P.E.</a:t>
            </a:r>
            <a:endParaRPr dirty="0"/>
          </a:p>
          <a:p>
            <a:pPr algn="ctr"/>
            <a:r>
              <a:rPr lang="en-US" sz="1400" b="0" i="0" u="none" strike="noStrike" cap="none" dirty="0">
                <a:solidFill>
                  <a:srgbClr val="595959"/>
                </a:solidFill>
                <a:latin typeface="+mn-lt"/>
                <a:ea typeface="Arial"/>
                <a:cs typeface="Arial"/>
                <a:sym typeface="Arial"/>
              </a:rPr>
              <a:t>Water &amp; Wastewater Superintendent</a:t>
            </a:r>
          </a:p>
          <a:p>
            <a:pPr algn="ctr"/>
            <a:r>
              <a:rPr lang="en-US" dirty="0">
                <a:solidFill>
                  <a:srgbClr val="595959"/>
                </a:solidFill>
                <a:latin typeface="+mn-lt"/>
              </a:rPr>
              <a:t>Town of Yarmouth</a:t>
            </a:r>
            <a:endParaRPr lang="en-US" dirty="0">
              <a:latin typeface="+mn-lt"/>
            </a:endParaRPr>
          </a:p>
          <a:p>
            <a:pPr marL="0" marR="0" lvl="0" indent="0" algn="ctr" rtl="0">
              <a:spcBef>
                <a:spcPts val="0"/>
              </a:spcBef>
              <a:spcAft>
                <a:spcPts val="0"/>
              </a:spcAft>
              <a:buNone/>
            </a:pPr>
            <a:r>
              <a:rPr lang="en-US" sz="1400" b="0" i="0" u="none" strike="noStrike" cap="none" dirty="0">
                <a:solidFill>
                  <a:srgbClr val="595959"/>
                </a:solidFill>
                <a:latin typeface="+mn-lt"/>
                <a:ea typeface="Arial"/>
                <a:cs typeface="Arial"/>
                <a:sym typeface="Arial"/>
              </a:rPr>
              <a:t>lruszala@yarmouth.ma.us </a:t>
            </a:r>
            <a:endParaRPr dirty="0">
              <a:latin typeface="+mn-lt"/>
            </a:endParaRPr>
          </a:p>
        </p:txBody>
      </p:sp>
      <p:pic>
        <p:nvPicPr>
          <p:cNvPr id="9" name="Google Shape;547;p33">
            <a:extLst>
              <a:ext uri="{FF2B5EF4-FFF2-40B4-BE49-F238E27FC236}">
                <a16:creationId xmlns:a16="http://schemas.microsoft.com/office/drawing/2014/main" id="{862CB18B-087F-4E11-1D9F-B20FC1E5D98B}"/>
              </a:ext>
            </a:extLst>
          </p:cNvPr>
          <p:cNvPicPr preferRelativeResize="0"/>
          <p:nvPr/>
        </p:nvPicPr>
        <p:blipFill rotWithShape="1">
          <a:blip r:embed="rId7">
            <a:alphaModFix/>
          </a:blip>
          <a:srcRect l="14660" t="6279" r="14653" b="44077"/>
          <a:stretch/>
        </p:blipFill>
        <p:spPr>
          <a:xfrm>
            <a:off x="7014664" y="1770513"/>
            <a:ext cx="1799100" cy="1786500"/>
          </a:xfrm>
          <a:prstGeom prst="ellipse">
            <a:avLst/>
          </a:prstGeom>
          <a:noFill/>
          <a:ln>
            <a:noFill/>
          </a:ln>
        </p:spPr>
      </p:pic>
      <p:sp>
        <p:nvSpPr>
          <p:cNvPr id="10" name="Google Shape;548;p33">
            <a:extLst>
              <a:ext uri="{FF2B5EF4-FFF2-40B4-BE49-F238E27FC236}">
                <a16:creationId xmlns:a16="http://schemas.microsoft.com/office/drawing/2014/main" id="{A6739458-E209-9284-A62B-F25FCA990A4B}"/>
              </a:ext>
            </a:extLst>
          </p:cNvPr>
          <p:cNvSpPr txBox="1"/>
          <p:nvPr/>
        </p:nvSpPr>
        <p:spPr>
          <a:xfrm>
            <a:off x="6812165" y="3763008"/>
            <a:ext cx="2538600" cy="933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US" b="1" dirty="0">
                <a:solidFill>
                  <a:schemeClr val="accent1"/>
                </a:solidFill>
              </a:rPr>
              <a:t>Michael O’Connell</a:t>
            </a:r>
            <a:endParaRPr b="1" dirty="0">
              <a:solidFill>
                <a:schemeClr val="accent1"/>
              </a:solidFill>
            </a:endParaRPr>
          </a:p>
          <a:p>
            <a:pPr algn="ctr"/>
            <a:r>
              <a:rPr lang="en-US" dirty="0">
                <a:solidFill>
                  <a:srgbClr val="595959"/>
                </a:solidFill>
                <a:latin typeface="+mn-lt"/>
              </a:rPr>
              <a:t>Deputy Director of Water</a:t>
            </a:r>
          </a:p>
          <a:p>
            <a:pPr marL="0" lvl="0" indent="0" algn="ctr" rtl="0">
              <a:spcBef>
                <a:spcPts val="0"/>
              </a:spcBef>
              <a:spcAft>
                <a:spcPts val="0"/>
              </a:spcAft>
              <a:buNone/>
            </a:pPr>
            <a:r>
              <a:rPr lang="en-US" dirty="0">
                <a:solidFill>
                  <a:srgbClr val="595959"/>
                </a:solidFill>
                <a:latin typeface="+mn-lt"/>
              </a:rPr>
              <a:t>Town of West Springfield</a:t>
            </a:r>
            <a:endParaRPr dirty="0">
              <a:solidFill>
                <a:srgbClr val="595959"/>
              </a:solidFill>
              <a:latin typeface="+mn-lt"/>
            </a:endParaRPr>
          </a:p>
          <a:p>
            <a:pPr marL="0" lvl="0" indent="0" algn="ctr" rtl="0">
              <a:spcBef>
                <a:spcPts val="0"/>
              </a:spcBef>
              <a:spcAft>
                <a:spcPts val="0"/>
              </a:spcAft>
              <a:buNone/>
            </a:pPr>
            <a:r>
              <a:rPr lang="en-US" dirty="0">
                <a:solidFill>
                  <a:srgbClr val="595959"/>
                </a:solidFill>
                <a:latin typeface="+mn-lt"/>
              </a:rPr>
              <a:t>moconnell@tows.org</a:t>
            </a:r>
            <a:endParaRPr dirty="0">
              <a:solidFill>
                <a:srgbClr val="595959"/>
              </a:solidFill>
              <a:latin typeface="+mn-lt"/>
            </a:endParaRPr>
          </a:p>
        </p:txBody>
      </p:sp>
    </p:spTree>
    <p:extLst>
      <p:ext uri="{BB962C8B-B14F-4D97-AF65-F5344CB8AC3E}">
        <p14:creationId xmlns:p14="http://schemas.microsoft.com/office/powerpoint/2010/main" val="2823897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BB3945-D57A-D1F0-20BF-29F359EAD0C4}"/>
              </a:ext>
            </a:extLst>
          </p:cNvPr>
          <p:cNvSpPr>
            <a:spLocks noGrp="1"/>
          </p:cNvSpPr>
          <p:nvPr>
            <p:ph idx="1"/>
          </p:nvPr>
        </p:nvSpPr>
        <p:spPr>
          <a:xfrm>
            <a:off x="2514600" y="742950"/>
            <a:ext cx="6172200" cy="4400550"/>
          </a:xfrm>
        </p:spPr>
        <p:txBody>
          <a:bodyPr>
            <a:normAutofit/>
          </a:bodyPr>
          <a:lstStyle/>
          <a:p>
            <a:pPr marL="0" indent="0">
              <a:lnSpc>
                <a:spcPct val="200000"/>
              </a:lnSpc>
              <a:buNone/>
            </a:pPr>
            <a:r>
              <a:rPr lang="en-US" sz="2000" dirty="0">
                <a:solidFill>
                  <a:schemeClr val="tx2"/>
                </a:solidFill>
              </a:rPr>
              <a:t>PFAS Intro</a:t>
            </a:r>
          </a:p>
          <a:p>
            <a:pPr marL="0" indent="0">
              <a:lnSpc>
                <a:spcPct val="200000"/>
              </a:lnSpc>
              <a:buNone/>
            </a:pPr>
            <a:r>
              <a:rPr lang="en-US" sz="2000" dirty="0">
                <a:solidFill>
                  <a:schemeClr val="tx2"/>
                </a:solidFill>
              </a:rPr>
              <a:t>Exposure and Risk</a:t>
            </a:r>
          </a:p>
          <a:p>
            <a:pPr marL="0" indent="0">
              <a:lnSpc>
                <a:spcPct val="200000"/>
              </a:lnSpc>
              <a:buNone/>
            </a:pPr>
            <a:r>
              <a:rPr lang="en-US" sz="2000" dirty="0">
                <a:solidFill>
                  <a:schemeClr val="tx2"/>
                </a:solidFill>
              </a:rPr>
              <a:t>Your Potential Exposures</a:t>
            </a:r>
          </a:p>
          <a:p>
            <a:pPr marL="0" indent="0">
              <a:lnSpc>
                <a:spcPct val="200000"/>
              </a:lnSpc>
              <a:buNone/>
            </a:pPr>
            <a:r>
              <a:rPr lang="en-US" sz="2000" dirty="0">
                <a:solidFill>
                  <a:schemeClr val="tx2"/>
                </a:solidFill>
              </a:rPr>
              <a:t>Federal and Mass Regulations</a:t>
            </a:r>
          </a:p>
          <a:p>
            <a:pPr marL="0" indent="0">
              <a:lnSpc>
                <a:spcPct val="200000"/>
              </a:lnSpc>
              <a:buNone/>
            </a:pPr>
            <a:r>
              <a:rPr lang="en-US" sz="2000" dirty="0">
                <a:solidFill>
                  <a:schemeClr val="tx2"/>
                </a:solidFill>
              </a:rPr>
              <a:t>Why Should I Care About PFAS</a:t>
            </a:r>
          </a:p>
          <a:p>
            <a:pPr marL="0" indent="0">
              <a:lnSpc>
                <a:spcPct val="200000"/>
              </a:lnSpc>
              <a:buNone/>
            </a:pPr>
            <a:r>
              <a:rPr lang="en-US" sz="2000" dirty="0">
                <a:solidFill>
                  <a:schemeClr val="tx2"/>
                </a:solidFill>
              </a:rPr>
              <a:t>Yarmouth’s Story</a:t>
            </a:r>
          </a:p>
        </p:txBody>
      </p:sp>
      <p:pic>
        <p:nvPicPr>
          <p:cNvPr id="9" name="Picture 2">
            <a:extLst>
              <a:ext uri="{FF2B5EF4-FFF2-40B4-BE49-F238E27FC236}">
                <a16:creationId xmlns:a16="http://schemas.microsoft.com/office/drawing/2014/main" id="{2D7D58DF-9F3F-77E2-51A7-D24908FBF3F4}"/>
              </a:ext>
            </a:extLst>
          </p:cNvPr>
          <p:cNvPicPr>
            <a:picLocks noGrp="1" noRot="1" noChangeAspect="1" noMove="1" noResize="1" noEditPoints="1" noAdjustHandles="1" noChangeArrowheads="1" noChangeShapeType="1" noCrop="1"/>
          </p:cNvPicPr>
          <p:nvPr/>
        </p:nvPicPr>
        <p:blipFill rotWithShape="1">
          <a:blip r:embed="rId3" cstate="print">
            <a:duotone>
              <a:srgbClr val="0067A0">
                <a:shade val="45000"/>
                <a:satMod val="135000"/>
              </a:srgbClr>
              <a:prstClr val="white"/>
            </a:duotone>
            <a:extLst>
              <a:ext uri="{28A0092B-C50C-407E-A947-70E740481C1C}">
                <a14:useLocalDpi xmlns:a14="http://schemas.microsoft.com/office/drawing/2010/main" val="0"/>
              </a:ext>
            </a:extLst>
          </a:blip>
          <a:srcRect l="50000" r="12343"/>
          <a:stretch/>
        </p:blipFill>
        <p:spPr bwMode="auto">
          <a:xfrm>
            <a:off x="0" y="590548"/>
            <a:ext cx="2286000" cy="4552951"/>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08190896-5665-CC1D-16E9-31BD809D1DB4}"/>
              </a:ext>
            </a:extLst>
          </p:cNvPr>
          <p:cNvSpPr/>
          <p:nvPr/>
        </p:nvSpPr>
        <p:spPr>
          <a:xfrm>
            <a:off x="2057400" y="931840"/>
            <a:ext cx="457200" cy="457200"/>
          </a:xfrm>
          <a:prstGeom prst="ellipse">
            <a:avLst/>
          </a:prstGeom>
          <a:solidFill>
            <a:srgbClr val="041E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latin typeface="Swis721 Blk BT"/>
                <a:ea typeface="+mn-ea"/>
                <a:cs typeface="+mn-cs"/>
              </a:rPr>
              <a:t>1</a:t>
            </a:r>
          </a:p>
        </p:txBody>
      </p:sp>
      <p:sp>
        <p:nvSpPr>
          <p:cNvPr id="11" name="Oval 10">
            <a:extLst>
              <a:ext uri="{FF2B5EF4-FFF2-40B4-BE49-F238E27FC236}">
                <a16:creationId xmlns:a16="http://schemas.microsoft.com/office/drawing/2014/main" id="{49AD7C2B-435C-EC43-486E-0533302788E4}"/>
              </a:ext>
            </a:extLst>
          </p:cNvPr>
          <p:cNvSpPr/>
          <p:nvPr/>
        </p:nvSpPr>
        <p:spPr>
          <a:xfrm>
            <a:off x="2057400" y="1602388"/>
            <a:ext cx="457200" cy="457200"/>
          </a:xfrm>
          <a:prstGeom prst="ellipse">
            <a:avLst/>
          </a:prstGeom>
          <a:solidFill>
            <a:srgbClr val="041E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latin typeface="Swis721 Blk BT"/>
                <a:ea typeface="+mn-ea"/>
                <a:cs typeface="+mn-cs"/>
              </a:rPr>
              <a:t>2</a:t>
            </a:r>
          </a:p>
        </p:txBody>
      </p:sp>
      <p:sp>
        <p:nvSpPr>
          <p:cNvPr id="12" name="Oval 11">
            <a:extLst>
              <a:ext uri="{FF2B5EF4-FFF2-40B4-BE49-F238E27FC236}">
                <a16:creationId xmlns:a16="http://schemas.microsoft.com/office/drawing/2014/main" id="{69091D0A-A198-ECEB-26E6-2758D99FCDBF}"/>
              </a:ext>
            </a:extLst>
          </p:cNvPr>
          <p:cNvSpPr/>
          <p:nvPr/>
        </p:nvSpPr>
        <p:spPr>
          <a:xfrm>
            <a:off x="2057400" y="2272936"/>
            <a:ext cx="457200" cy="457200"/>
          </a:xfrm>
          <a:prstGeom prst="ellipse">
            <a:avLst/>
          </a:prstGeom>
          <a:solidFill>
            <a:srgbClr val="041E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latin typeface="Swis721 Blk BT"/>
                <a:ea typeface="+mn-ea"/>
                <a:cs typeface="+mn-cs"/>
              </a:rPr>
              <a:t>3</a:t>
            </a:r>
          </a:p>
        </p:txBody>
      </p:sp>
      <p:sp>
        <p:nvSpPr>
          <p:cNvPr id="13" name="Oval 12">
            <a:extLst>
              <a:ext uri="{FF2B5EF4-FFF2-40B4-BE49-F238E27FC236}">
                <a16:creationId xmlns:a16="http://schemas.microsoft.com/office/drawing/2014/main" id="{48F7B549-92DD-6366-86A3-17D3EF60041D}"/>
              </a:ext>
            </a:extLst>
          </p:cNvPr>
          <p:cNvSpPr/>
          <p:nvPr/>
        </p:nvSpPr>
        <p:spPr>
          <a:xfrm>
            <a:off x="2057400" y="2943484"/>
            <a:ext cx="457200" cy="457200"/>
          </a:xfrm>
          <a:prstGeom prst="ellipse">
            <a:avLst/>
          </a:prstGeom>
          <a:solidFill>
            <a:srgbClr val="041E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latin typeface="Swis721 Blk BT"/>
                <a:ea typeface="+mn-ea"/>
                <a:cs typeface="+mn-cs"/>
              </a:rPr>
              <a:t>4</a:t>
            </a:r>
          </a:p>
        </p:txBody>
      </p:sp>
      <p:sp>
        <p:nvSpPr>
          <p:cNvPr id="14" name="Oval 13">
            <a:extLst>
              <a:ext uri="{FF2B5EF4-FFF2-40B4-BE49-F238E27FC236}">
                <a16:creationId xmlns:a16="http://schemas.microsoft.com/office/drawing/2014/main" id="{DFCC58D5-0F53-79FF-7C95-DA461AD9BDC7}"/>
              </a:ext>
            </a:extLst>
          </p:cNvPr>
          <p:cNvSpPr/>
          <p:nvPr/>
        </p:nvSpPr>
        <p:spPr>
          <a:xfrm>
            <a:off x="2057400" y="3614032"/>
            <a:ext cx="457200" cy="457200"/>
          </a:xfrm>
          <a:prstGeom prst="ellipse">
            <a:avLst/>
          </a:prstGeom>
          <a:solidFill>
            <a:srgbClr val="041E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latin typeface="Swis721 Blk BT"/>
                <a:ea typeface="+mn-ea"/>
                <a:cs typeface="+mn-cs"/>
              </a:rPr>
              <a:t>5</a:t>
            </a:r>
          </a:p>
        </p:txBody>
      </p:sp>
      <p:sp>
        <p:nvSpPr>
          <p:cNvPr id="15" name="Oval 14">
            <a:extLst>
              <a:ext uri="{FF2B5EF4-FFF2-40B4-BE49-F238E27FC236}">
                <a16:creationId xmlns:a16="http://schemas.microsoft.com/office/drawing/2014/main" id="{E8532FCD-CE9E-2BDF-37F4-7BE504BFFA37}"/>
              </a:ext>
            </a:extLst>
          </p:cNvPr>
          <p:cNvSpPr/>
          <p:nvPr/>
        </p:nvSpPr>
        <p:spPr>
          <a:xfrm>
            <a:off x="2057400" y="4284582"/>
            <a:ext cx="457200" cy="457200"/>
          </a:xfrm>
          <a:prstGeom prst="ellipse">
            <a:avLst/>
          </a:prstGeom>
          <a:solidFill>
            <a:srgbClr val="041E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latin typeface="Swis721 Blk BT"/>
                <a:ea typeface="+mn-ea"/>
                <a:cs typeface="+mn-cs"/>
              </a:rPr>
              <a:t>6</a:t>
            </a:r>
          </a:p>
        </p:txBody>
      </p:sp>
      <p:sp>
        <p:nvSpPr>
          <p:cNvPr id="16" name="Text Placeholder 15">
            <a:extLst>
              <a:ext uri="{FF2B5EF4-FFF2-40B4-BE49-F238E27FC236}">
                <a16:creationId xmlns:a16="http://schemas.microsoft.com/office/drawing/2014/main" id="{BE37BA7C-05A8-EAC5-8901-7F5FA59B9A23}"/>
              </a:ext>
            </a:extLst>
          </p:cNvPr>
          <p:cNvSpPr txBox="1">
            <a:spLocks/>
          </p:cNvSpPr>
          <p:nvPr/>
        </p:nvSpPr>
        <p:spPr>
          <a:xfrm>
            <a:off x="152399" y="0"/>
            <a:ext cx="6400801" cy="590549"/>
          </a:xfrm>
          <a:prstGeom prst="rect">
            <a:avLst/>
          </a:prstGeom>
        </p:spPr>
        <p:txBody>
          <a:bodyPr anchor="ctr" anchorCtr="0"/>
          <a:lstStyle>
            <a:defPPr>
              <a:defRPr lang="en-US"/>
            </a:defPPr>
            <a:lvl1pPr marL="0" indent="0" algn="l" defTabSz="914400" rtl="0" eaLnBrk="1" latinLnBrk="0" hangingPunct="1">
              <a:buNone/>
              <a:defRPr sz="24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Agenda</a:t>
            </a:r>
          </a:p>
        </p:txBody>
      </p:sp>
      <p:sp>
        <p:nvSpPr>
          <p:cNvPr id="19" name="Slide Number Placeholder 5">
            <a:extLst>
              <a:ext uri="{FF2B5EF4-FFF2-40B4-BE49-F238E27FC236}">
                <a16:creationId xmlns:a16="http://schemas.microsoft.com/office/drawing/2014/main" id="{3DCBFA7F-36CE-6525-6318-884C69CCC177}"/>
              </a:ext>
            </a:extLst>
          </p:cNvPr>
          <p:cNvSpPr>
            <a:spLocks noGrp="1"/>
          </p:cNvSpPr>
          <p:nvPr>
            <p:ph type="sldNum" sz="quarter" idx="4"/>
          </p:nvPr>
        </p:nvSpPr>
        <p:spPr>
          <a:xfrm>
            <a:off x="8153399" y="4767263"/>
            <a:ext cx="838201" cy="273844"/>
          </a:xfrm>
          <a:prstGeom prst="rect">
            <a:avLst/>
          </a:prstGeom>
        </p:spPr>
        <p:txBody>
          <a:bodyPr/>
          <a:lstStyle>
            <a:lvl1pPr algn="r">
              <a:defRPr sz="1400" b="0">
                <a:solidFill>
                  <a:schemeClr val="bg1">
                    <a:lumMod val="50000"/>
                  </a:schemeClr>
                </a:solidFill>
                <a:latin typeface="+mj-lt"/>
              </a:defRPr>
            </a:lvl1pPr>
          </a:lstStyle>
          <a:p>
            <a:fld id="{66D1E8CB-FECB-4480-A50A-D9FF92647189}" type="slidenum">
              <a:rPr lang="en-US" smtClean="0"/>
              <a:pPr/>
              <a:t>3</a:t>
            </a:fld>
            <a:endParaRPr lang="en-US" dirty="0"/>
          </a:p>
        </p:txBody>
      </p:sp>
    </p:spTree>
    <p:extLst>
      <p:ext uri="{BB962C8B-B14F-4D97-AF65-F5344CB8AC3E}">
        <p14:creationId xmlns:p14="http://schemas.microsoft.com/office/powerpoint/2010/main" val="1874572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9EC185C-B74D-E57A-CD81-68D87FD1467A}"/>
              </a:ext>
            </a:extLst>
          </p:cNvPr>
          <p:cNvSpPr>
            <a:spLocks noGrp="1" noRot="1" noMove="1" noResize="1" noEditPoints="1" noAdjustHandles="1" noChangeArrowheads="1" noChangeShapeType="1"/>
          </p:cNvSpPr>
          <p:nvPr/>
        </p:nvSpPr>
        <p:spPr>
          <a:xfrm>
            <a:off x="0" y="590548"/>
            <a:ext cx="5867400" cy="455295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6ECFF-876B-C802-161E-CDFCF7F4E099}"/>
              </a:ext>
            </a:extLst>
          </p:cNvPr>
          <p:cNvSpPr>
            <a:spLocks noGrp="1"/>
          </p:cNvSpPr>
          <p:nvPr>
            <p:ph idx="1"/>
          </p:nvPr>
        </p:nvSpPr>
        <p:spPr>
          <a:xfrm>
            <a:off x="228600" y="742950"/>
            <a:ext cx="5544109" cy="4400550"/>
          </a:xfrm>
        </p:spPr>
        <p:txBody>
          <a:bodyPr>
            <a:noAutofit/>
          </a:bodyPr>
          <a:lstStyle/>
          <a:p>
            <a:pPr marL="0" indent="0">
              <a:buNone/>
            </a:pPr>
            <a:r>
              <a:rPr lang="en-US" sz="1800" b="1" dirty="0">
                <a:solidFill>
                  <a:schemeClr val="accent1"/>
                </a:solidFill>
                <a:latin typeface="Swis721 BT" panose="020B0504020202020204" pitchFamily="34" charset="0"/>
              </a:rPr>
              <a:t>Manmade specialty chemicals</a:t>
            </a:r>
          </a:p>
          <a:p>
            <a:r>
              <a:rPr lang="en-US" sz="1800" dirty="0"/>
              <a:t>Accidentally discovers PTFE/ Teflon –1938</a:t>
            </a:r>
          </a:p>
          <a:p>
            <a:r>
              <a:rPr lang="en-US" sz="1800" dirty="0"/>
              <a:t>Fluoropolymers essential to WWII efforts, especially for handling uranium</a:t>
            </a:r>
          </a:p>
          <a:p>
            <a:pPr marL="0" indent="0">
              <a:spcBef>
                <a:spcPts val="1800"/>
              </a:spcBef>
              <a:buNone/>
            </a:pPr>
            <a:r>
              <a:rPr lang="en-US" sz="1800" b="1" dirty="0">
                <a:solidFill>
                  <a:schemeClr val="accent1"/>
                </a:solidFill>
                <a:latin typeface="Swis721 BT" panose="020B0504020202020204" pitchFamily="34" charset="0"/>
              </a:rPr>
              <a:t>Post-war patents and commercialization in early 1950s</a:t>
            </a:r>
          </a:p>
          <a:p>
            <a:r>
              <a:rPr lang="en-US" sz="1800" dirty="0"/>
              <a:t>Promise of making life “safer, better”</a:t>
            </a:r>
          </a:p>
          <a:p>
            <a:r>
              <a:rPr lang="en-US" sz="1800" dirty="0"/>
              <a:t>Used in fabric coatings, paints, fire extinguishers, and more</a:t>
            </a:r>
          </a:p>
          <a:p>
            <a:r>
              <a:rPr lang="en-US" sz="1800" dirty="0"/>
              <a:t>Materials recognized for stability and slickness</a:t>
            </a:r>
          </a:p>
        </p:txBody>
      </p:sp>
      <p:sp>
        <p:nvSpPr>
          <p:cNvPr id="4" name="Text Placeholder 3">
            <a:extLst>
              <a:ext uri="{FF2B5EF4-FFF2-40B4-BE49-F238E27FC236}">
                <a16:creationId xmlns:a16="http://schemas.microsoft.com/office/drawing/2014/main" id="{2C9A04D5-44A6-D964-6AAB-002AC1598367}"/>
              </a:ext>
            </a:extLst>
          </p:cNvPr>
          <p:cNvSpPr>
            <a:spLocks noGrp="1"/>
          </p:cNvSpPr>
          <p:nvPr>
            <p:ph type="body" sz="quarter" idx="13"/>
          </p:nvPr>
        </p:nvSpPr>
        <p:spPr/>
        <p:txBody>
          <a:bodyPr/>
          <a:lstStyle/>
          <a:p>
            <a:r>
              <a:rPr lang="en-US" sz="2400" dirty="0">
                <a:solidFill>
                  <a:schemeClr val="bg1"/>
                </a:solidFill>
              </a:rPr>
              <a:t>The Promise of Fluorocarbons</a:t>
            </a:r>
            <a:endParaRPr lang="en-US" dirty="0"/>
          </a:p>
        </p:txBody>
      </p:sp>
      <p:sp>
        <p:nvSpPr>
          <p:cNvPr id="6" name="TextBox 5">
            <a:extLst>
              <a:ext uri="{FF2B5EF4-FFF2-40B4-BE49-F238E27FC236}">
                <a16:creationId xmlns:a16="http://schemas.microsoft.com/office/drawing/2014/main" id="{C91B53B6-5B6E-1383-7F7F-0AAA477757EF}"/>
              </a:ext>
            </a:extLst>
          </p:cNvPr>
          <p:cNvSpPr txBox="1"/>
          <p:nvPr/>
        </p:nvSpPr>
        <p:spPr>
          <a:xfrm>
            <a:off x="6400800" y="3612969"/>
            <a:ext cx="2133600" cy="954107"/>
          </a:xfrm>
          <a:prstGeom prst="rect">
            <a:avLst/>
          </a:prstGeom>
          <a:solidFill>
            <a:schemeClr val="accent1"/>
          </a:solidFill>
          <a:ln w="38100">
            <a:solidFill>
              <a:schemeClr val="accent1"/>
            </a:solidFill>
          </a:ln>
          <a:effectLst>
            <a:outerShdw blurRad="50800" dist="38100" dir="2700000" algn="tl" rotWithShape="0">
              <a:prstClr val="black">
                <a:alpha val="40000"/>
              </a:prstClr>
            </a:outerShdw>
          </a:effectLst>
        </p:spPr>
        <p:txBody>
          <a:bodyPr wrap="square" rtlCol="0">
            <a:spAutoFit/>
          </a:bodyPr>
          <a:lstStyle/>
          <a:p>
            <a:pPr algn="ctr"/>
            <a:r>
              <a:rPr lang="en-US" sz="1400" i="1" dirty="0">
                <a:solidFill>
                  <a:schemeClr val="bg1"/>
                </a:solidFill>
              </a:rPr>
              <a:t>“You’ll have clothes that can’t get dirty, auto tires that won’t wear out and a hundred other miracles”</a:t>
            </a:r>
          </a:p>
        </p:txBody>
      </p:sp>
      <p:pic>
        <p:nvPicPr>
          <p:cNvPr id="5" name="Picture 4">
            <a:extLst>
              <a:ext uri="{FF2B5EF4-FFF2-40B4-BE49-F238E27FC236}">
                <a16:creationId xmlns:a16="http://schemas.microsoft.com/office/drawing/2014/main" id="{7004980D-034E-4E44-D42D-427F3169AABC}"/>
              </a:ext>
            </a:extLst>
          </p:cNvPr>
          <p:cNvPicPr>
            <a:picLocks noChangeAspect="1"/>
          </p:cNvPicPr>
          <p:nvPr/>
        </p:nvPicPr>
        <p:blipFill>
          <a:blip r:embed="rId3"/>
          <a:stretch>
            <a:fillRect/>
          </a:stretch>
        </p:blipFill>
        <p:spPr>
          <a:xfrm>
            <a:off x="6400800" y="737574"/>
            <a:ext cx="2152650" cy="2826212"/>
          </a:xfrm>
          <a:prstGeom prst="rect">
            <a:avLst/>
          </a:prstGeom>
        </p:spPr>
      </p:pic>
      <p:sp>
        <p:nvSpPr>
          <p:cNvPr id="9" name="Rectangle 8">
            <a:extLst>
              <a:ext uri="{FF2B5EF4-FFF2-40B4-BE49-F238E27FC236}">
                <a16:creationId xmlns:a16="http://schemas.microsoft.com/office/drawing/2014/main" id="{CBCF5162-55D1-D0FD-56A6-295B3B168D4F}"/>
              </a:ext>
            </a:extLst>
          </p:cNvPr>
          <p:cNvSpPr/>
          <p:nvPr/>
        </p:nvSpPr>
        <p:spPr>
          <a:xfrm>
            <a:off x="7047720" y="2628113"/>
            <a:ext cx="1176153" cy="214077"/>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7817438-B8A6-A6C9-86B6-0B6DD361350D}"/>
              </a:ext>
            </a:extLst>
          </p:cNvPr>
          <p:cNvSpPr txBox="1"/>
          <p:nvPr/>
        </p:nvSpPr>
        <p:spPr>
          <a:xfrm>
            <a:off x="6362047" y="4616259"/>
            <a:ext cx="1257953" cy="400110"/>
          </a:xfrm>
          <a:prstGeom prst="rect">
            <a:avLst/>
          </a:prstGeom>
          <a:noFill/>
        </p:spPr>
        <p:txBody>
          <a:bodyPr wrap="square" rtlCol="0">
            <a:spAutoFit/>
          </a:bodyPr>
          <a:lstStyle/>
          <a:p>
            <a:r>
              <a:rPr lang="en-US" sz="1000" i="1" dirty="0">
                <a:solidFill>
                  <a:schemeClr val="bg1">
                    <a:lumMod val="50000"/>
                  </a:schemeClr>
                </a:solidFill>
              </a:rPr>
              <a:t>Los Angeles Times, June 14, 1953</a:t>
            </a:r>
          </a:p>
        </p:txBody>
      </p:sp>
      <p:cxnSp>
        <p:nvCxnSpPr>
          <p:cNvPr id="7" name="Straight Connector 6">
            <a:extLst>
              <a:ext uri="{FF2B5EF4-FFF2-40B4-BE49-F238E27FC236}">
                <a16:creationId xmlns:a16="http://schemas.microsoft.com/office/drawing/2014/main" id="{B28BD4E7-507B-8549-DA40-629687C4B911}"/>
              </a:ext>
            </a:extLst>
          </p:cNvPr>
          <p:cNvCxnSpPr>
            <a:cxnSpLocks/>
          </p:cNvCxnSpPr>
          <p:nvPr/>
        </p:nvCxnSpPr>
        <p:spPr>
          <a:xfrm flipV="1">
            <a:off x="6400799" y="2842190"/>
            <a:ext cx="646921" cy="77077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9F615F1-D722-BA5B-A6B1-41946B254328}"/>
              </a:ext>
            </a:extLst>
          </p:cNvPr>
          <p:cNvCxnSpPr>
            <a:cxnSpLocks/>
          </p:cNvCxnSpPr>
          <p:nvPr/>
        </p:nvCxnSpPr>
        <p:spPr>
          <a:xfrm flipH="1" flipV="1">
            <a:off x="8223873" y="2842190"/>
            <a:ext cx="310527" cy="77077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Slide Number Placeholder 5">
            <a:extLst>
              <a:ext uri="{FF2B5EF4-FFF2-40B4-BE49-F238E27FC236}">
                <a16:creationId xmlns:a16="http://schemas.microsoft.com/office/drawing/2014/main" id="{CC30AA88-96D1-F272-66AA-398C89437206}"/>
              </a:ext>
            </a:extLst>
          </p:cNvPr>
          <p:cNvSpPr>
            <a:spLocks noGrp="1"/>
          </p:cNvSpPr>
          <p:nvPr>
            <p:ph type="sldNum" sz="quarter" idx="4"/>
          </p:nvPr>
        </p:nvSpPr>
        <p:spPr>
          <a:xfrm>
            <a:off x="8153399" y="4767263"/>
            <a:ext cx="838201" cy="273844"/>
          </a:xfrm>
          <a:prstGeom prst="rect">
            <a:avLst/>
          </a:prstGeom>
        </p:spPr>
        <p:txBody>
          <a:bodyPr/>
          <a:lstStyle>
            <a:lvl1pPr algn="r">
              <a:defRPr sz="1400" b="0">
                <a:solidFill>
                  <a:schemeClr val="bg1">
                    <a:lumMod val="50000"/>
                  </a:schemeClr>
                </a:solidFill>
                <a:latin typeface="+mj-lt"/>
              </a:defRPr>
            </a:lvl1pPr>
          </a:lstStyle>
          <a:p>
            <a:fld id="{66D1E8CB-FECB-4480-A50A-D9FF92647189}" type="slidenum">
              <a:rPr lang="en-US" smtClean="0"/>
              <a:pPr/>
              <a:t>4</a:t>
            </a:fld>
            <a:endParaRPr lang="en-US" dirty="0"/>
          </a:p>
        </p:txBody>
      </p:sp>
    </p:spTree>
    <p:extLst>
      <p:ext uri="{BB962C8B-B14F-4D97-AF65-F5344CB8AC3E}">
        <p14:creationId xmlns:p14="http://schemas.microsoft.com/office/powerpoint/2010/main" val="905329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EA35D17-9CD4-03AF-70CD-8A104B6E79C6}"/>
              </a:ext>
            </a:extLst>
          </p:cNvPr>
          <p:cNvSpPr>
            <a:spLocks noGrp="1"/>
          </p:cNvSpPr>
          <p:nvPr>
            <p:ph type="body" sz="quarter" idx="13"/>
          </p:nvPr>
        </p:nvSpPr>
        <p:spPr/>
        <p:txBody>
          <a:bodyPr/>
          <a:lstStyle/>
          <a:p>
            <a:r>
              <a:rPr lang="en-US" dirty="0"/>
              <a:t>Decades of Use Across Industries</a:t>
            </a:r>
          </a:p>
        </p:txBody>
      </p:sp>
      <p:sp>
        <p:nvSpPr>
          <p:cNvPr id="4" name="Slide Number Placeholder 3">
            <a:extLst>
              <a:ext uri="{FF2B5EF4-FFF2-40B4-BE49-F238E27FC236}">
                <a16:creationId xmlns:a16="http://schemas.microsoft.com/office/drawing/2014/main" id="{6C2C7133-81B6-CE2D-6C01-3FA962CAED80}"/>
              </a:ext>
            </a:extLst>
          </p:cNvPr>
          <p:cNvSpPr>
            <a:spLocks noGrp="1"/>
          </p:cNvSpPr>
          <p:nvPr>
            <p:ph type="sldNum" sz="quarter" idx="4"/>
          </p:nvPr>
        </p:nvSpPr>
        <p:spPr/>
        <p:txBody>
          <a:bodyPr/>
          <a:lstStyle/>
          <a:p>
            <a:fld id="{66D1E8CB-FECB-4480-A50A-D9FF92647189}" type="slidenum">
              <a:rPr lang="en-US" smtClean="0"/>
              <a:t>5</a:t>
            </a:fld>
            <a:endParaRPr lang="en-US"/>
          </a:p>
        </p:txBody>
      </p:sp>
      <p:sp>
        <p:nvSpPr>
          <p:cNvPr id="11" name="TextBox 10">
            <a:extLst>
              <a:ext uri="{FF2B5EF4-FFF2-40B4-BE49-F238E27FC236}">
                <a16:creationId xmlns:a16="http://schemas.microsoft.com/office/drawing/2014/main" id="{5436DA1E-C65B-B773-0E27-4EB1B4A32693}"/>
              </a:ext>
            </a:extLst>
          </p:cNvPr>
          <p:cNvSpPr txBox="1"/>
          <p:nvPr/>
        </p:nvSpPr>
        <p:spPr>
          <a:xfrm>
            <a:off x="228600" y="4629150"/>
            <a:ext cx="4763728" cy="400110"/>
          </a:xfrm>
          <a:prstGeom prst="rect">
            <a:avLst/>
          </a:prstGeom>
          <a:noFill/>
        </p:spPr>
        <p:txBody>
          <a:bodyPr wrap="square">
            <a:spAutoFit/>
          </a:bodyPr>
          <a:lstStyle/>
          <a:p>
            <a:r>
              <a:rPr lang="en-US" sz="1000" dirty="0"/>
              <a:t>Infographic inspired by:</a:t>
            </a:r>
          </a:p>
          <a:p>
            <a:r>
              <a:rPr lang="en-US" sz="1000" dirty="0"/>
              <a:t>https://www.kimley-horn.com/news-insights/perspectives/what-is-pfas/</a:t>
            </a:r>
          </a:p>
        </p:txBody>
      </p:sp>
      <p:pic>
        <p:nvPicPr>
          <p:cNvPr id="3" name="Picture 2" descr="A screenshot of a computer&#10;&#10;Description automatically generated">
            <a:extLst>
              <a:ext uri="{FF2B5EF4-FFF2-40B4-BE49-F238E27FC236}">
                <a16:creationId xmlns:a16="http://schemas.microsoft.com/office/drawing/2014/main" id="{A7DCD60E-E8BD-4487-1D13-9DA1C076CF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23950"/>
            <a:ext cx="9144000" cy="3291759"/>
          </a:xfrm>
          <a:prstGeom prst="rect">
            <a:avLst/>
          </a:prstGeom>
        </p:spPr>
      </p:pic>
    </p:spTree>
    <p:extLst>
      <p:ext uri="{BB962C8B-B14F-4D97-AF65-F5344CB8AC3E}">
        <p14:creationId xmlns:p14="http://schemas.microsoft.com/office/powerpoint/2010/main" val="227419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384A1-F356-00BC-4724-8257CD263081}"/>
              </a:ext>
            </a:extLst>
          </p:cNvPr>
          <p:cNvSpPr>
            <a:spLocks noGrp="1"/>
          </p:cNvSpPr>
          <p:nvPr>
            <p:ph type="title"/>
          </p:nvPr>
        </p:nvSpPr>
        <p:spPr/>
        <p:txBody>
          <a:bodyPr/>
          <a:lstStyle/>
          <a:p>
            <a:r>
              <a:rPr lang="en-US" dirty="0"/>
              <a:t>The Basics</a:t>
            </a:r>
          </a:p>
        </p:txBody>
      </p:sp>
      <p:sp>
        <p:nvSpPr>
          <p:cNvPr id="4" name="Title 21">
            <a:extLst>
              <a:ext uri="{FF2B5EF4-FFF2-40B4-BE49-F238E27FC236}">
                <a16:creationId xmlns:a16="http://schemas.microsoft.com/office/drawing/2014/main" id="{D411C4C4-4338-3F92-26B6-AE2C698F4A2F}"/>
              </a:ext>
            </a:extLst>
          </p:cNvPr>
          <p:cNvSpPr txBox="1">
            <a:spLocks/>
          </p:cNvSpPr>
          <p:nvPr/>
        </p:nvSpPr>
        <p:spPr>
          <a:xfrm>
            <a:off x="533400" y="892013"/>
            <a:ext cx="8250328" cy="46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0" i="0" kern="1200">
                <a:solidFill>
                  <a:schemeClr val="accent1"/>
                </a:solidFill>
                <a:latin typeface="Times New Roman" panose="02020603050405020304" pitchFamily="18" charset="0"/>
                <a:ea typeface="+mj-ea"/>
                <a:cs typeface="Times New Roman" panose="02020603050405020304" pitchFamily="18" charset="0"/>
              </a:defRPr>
            </a:lvl1pPr>
          </a:lstStyle>
          <a:p>
            <a:r>
              <a:rPr lang="en-US" sz="3200" b="1" dirty="0">
                <a:latin typeface="+mn-lt"/>
              </a:rPr>
              <a:t>PFAS = per- and poly- fluoroalkyl substances</a:t>
            </a:r>
          </a:p>
        </p:txBody>
      </p:sp>
      <p:pic>
        <p:nvPicPr>
          <p:cNvPr id="5" name="Picture 4">
            <a:extLst>
              <a:ext uri="{FF2B5EF4-FFF2-40B4-BE49-F238E27FC236}">
                <a16:creationId xmlns:a16="http://schemas.microsoft.com/office/drawing/2014/main" id="{5BB6A71A-DE24-6A38-B97D-F203C445A885}"/>
              </a:ext>
            </a:extLst>
          </p:cNvPr>
          <p:cNvPicPr>
            <a:picLocks noChangeAspect="1"/>
          </p:cNvPicPr>
          <p:nvPr/>
        </p:nvPicPr>
        <p:blipFill>
          <a:blip r:embed="rId2"/>
          <a:stretch>
            <a:fillRect/>
          </a:stretch>
        </p:blipFill>
        <p:spPr>
          <a:xfrm>
            <a:off x="850638" y="1864785"/>
            <a:ext cx="1769018" cy="588004"/>
          </a:xfrm>
          <a:prstGeom prst="rect">
            <a:avLst/>
          </a:prstGeom>
        </p:spPr>
      </p:pic>
      <p:sp>
        <p:nvSpPr>
          <p:cNvPr id="6" name="TextBox 5">
            <a:extLst>
              <a:ext uri="{FF2B5EF4-FFF2-40B4-BE49-F238E27FC236}">
                <a16:creationId xmlns:a16="http://schemas.microsoft.com/office/drawing/2014/main" id="{406C571C-C093-FEC4-E2AD-66CEAA958989}"/>
              </a:ext>
            </a:extLst>
          </p:cNvPr>
          <p:cNvSpPr txBox="1"/>
          <p:nvPr/>
        </p:nvSpPr>
        <p:spPr>
          <a:xfrm>
            <a:off x="304800" y="2654206"/>
            <a:ext cx="2860694" cy="338554"/>
          </a:xfrm>
          <a:prstGeom prst="rect">
            <a:avLst/>
          </a:prstGeom>
          <a:noFill/>
        </p:spPr>
        <p:txBody>
          <a:bodyPr wrap="square">
            <a:spAutoFit/>
          </a:bodyPr>
          <a:lstStyle/>
          <a:p>
            <a:r>
              <a:rPr lang="en-US" sz="1600" dirty="0"/>
              <a:t>Perfluorooctanoic acid (PFOA)</a:t>
            </a:r>
          </a:p>
        </p:txBody>
      </p:sp>
      <p:pic>
        <p:nvPicPr>
          <p:cNvPr id="7" name="Picture 6">
            <a:extLst>
              <a:ext uri="{FF2B5EF4-FFF2-40B4-BE49-F238E27FC236}">
                <a16:creationId xmlns:a16="http://schemas.microsoft.com/office/drawing/2014/main" id="{D208DD67-BD9B-6F02-2CBC-FC0F1D4E1BDD}"/>
              </a:ext>
            </a:extLst>
          </p:cNvPr>
          <p:cNvPicPr>
            <a:picLocks noChangeAspect="1"/>
          </p:cNvPicPr>
          <p:nvPr/>
        </p:nvPicPr>
        <p:blipFill>
          <a:blip r:embed="rId3"/>
          <a:stretch>
            <a:fillRect/>
          </a:stretch>
        </p:blipFill>
        <p:spPr>
          <a:xfrm>
            <a:off x="3986267" y="1832696"/>
            <a:ext cx="2049893" cy="620093"/>
          </a:xfrm>
          <a:prstGeom prst="rect">
            <a:avLst/>
          </a:prstGeom>
        </p:spPr>
      </p:pic>
      <p:sp>
        <p:nvSpPr>
          <p:cNvPr id="8" name="TextBox 7">
            <a:extLst>
              <a:ext uri="{FF2B5EF4-FFF2-40B4-BE49-F238E27FC236}">
                <a16:creationId xmlns:a16="http://schemas.microsoft.com/office/drawing/2014/main" id="{9740E370-AEAD-3F91-5C2F-8DB80E08989B}"/>
              </a:ext>
            </a:extLst>
          </p:cNvPr>
          <p:cNvSpPr txBox="1"/>
          <p:nvPr/>
        </p:nvSpPr>
        <p:spPr>
          <a:xfrm>
            <a:off x="3447878" y="2575984"/>
            <a:ext cx="3486322" cy="338554"/>
          </a:xfrm>
          <a:prstGeom prst="rect">
            <a:avLst/>
          </a:prstGeom>
          <a:noFill/>
        </p:spPr>
        <p:txBody>
          <a:bodyPr wrap="square">
            <a:spAutoFit/>
          </a:bodyPr>
          <a:lstStyle/>
          <a:p>
            <a:r>
              <a:rPr lang="en-US" sz="1600" dirty="0" err="1"/>
              <a:t>Perfluorooctanesulfonic</a:t>
            </a:r>
            <a:r>
              <a:rPr lang="en-US" sz="1600" dirty="0"/>
              <a:t> acid (PFOS)</a:t>
            </a:r>
          </a:p>
        </p:txBody>
      </p:sp>
      <p:grpSp>
        <p:nvGrpSpPr>
          <p:cNvPr id="9" name="Group 8">
            <a:extLst>
              <a:ext uri="{FF2B5EF4-FFF2-40B4-BE49-F238E27FC236}">
                <a16:creationId xmlns:a16="http://schemas.microsoft.com/office/drawing/2014/main" id="{35B6B16D-70E6-B5B7-845E-AD3C04D31C94}"/>
              </a:ext>
            </a:extLst>
          </p:cNvPr>
          <p:cNvGrpSpPr/>
          <p:nvPr/>
        </p:nvGrpSpPr>
        <p:grpSpPr>
          <a:xfrm>
            <a:off x="5867400" y="2581023"/>
            <a:ext cx="3105994" cy="2403173"/>
            <a:chOff x="8203320" y="2586352"/>
            <a:chExt cx="3299888" cy="2320546"/>
          </a:xfrm>
        </p:grpSpPr>
        <p:pic>
          <p:nvPicPr>
            <p:cNvPr id="10" name="Picture 9">
              <a:extLst>
                <a:ext uri="{FF2B5EF4-FFF2-40B4-BE49-F238E27FC236}">
                  <a16:creationId xmlns:a16="http://schemas.microsoft.com/office/drawing/2014/main" id="{F72C47ED-4017-F6A5-EB71-96C0BCC590C1}"/>
                </a:ext>
              </a:extLst>
            </p:cNvPr>
            <p:cNvPicPr>
              <a:picLocks noChangeAspect="1"/>
            </p:cNvPicPr>
            <p:nvPr/>
          </p:nvPicPr>
          <p:blipFill rotWithShape="1">
            <a:blip r:embed="rId4"/>
            <a:srcRect t="25820" r="78680"/>
            <a:stretch/>
          </p:blipFill>
          <p:spPr>
            <a:xfrm>
              <a:off x="8203320" y="3078721"/>
              <a:ext cx="1317509" cy="954525"/>
            </a:xfrm>
            <a:prstGeom prst="rect">
              <a:avLst/>
            </a:prstGeom>
          </p:spPr>
        </p:pic>
        <p:pic>
          <p:nvPicPr>
            <p:cNvPr id="11" name="Picture 10">
              <a:extLst>
                <a:ext uri="{FF2B5EF4-FFF2-40B4-BE49-F238E27FC236}">
                  <a16:creationId xmlns:a16="http://schemas.microsoft.com/office/drawing/2014/main" id="{F9B385B1-7A51-EE66-789E-B08D3A0800F8}"/>
                </a:ext>
              </a:extLst>
            </p:cNvPr>
            <p:cNvPicPr>
              <a:picLocks noChangeAspect="1"/>
            </p:cNvPicPr>
            <p:nvPr/>
          </p:nvPicPr>
          <p:blipFill rotWithShape="1">
            <a:blip r:embed="rId4"/>
            <a:srcRect l="36131" t="18335" r="41551"/>
            <a:stretch/>
          </p:blipFill>
          <p:spPr>
            <a:xfrm>
              <a:off x="9350140" y="3856066"/>
              <a:ext cx="1379162" cy="1050832"/>
            </a:xfrm>
            <a:prstGeom prst="rect">
              <a:avLst/>
            </a:prstGeom>
          </p:spPr>
        </p:pic>
        <p:pic>
          <p:nvPicPr>
            <p:cNvPr id="12" name="Picture 11">
              <a:extLst>
                <a:ext uri="{FF2B5EF4-FFF2-40B4-BE49-F238E27FC236}">
                  <a16:creationId xmlns:a16="http://schemas.microsoft.com/office/drawing/2014/main" id="{E419D42A-AE2E-1DF5-B718-8C33AAE4673F}"/>
                </a:ext>
              </a:extLst>
            </p:cNvPr>
            <p:cNvPicPr>
              <a:picLocks noChangeAspect="1"/>
            </p:cNvPicPr>
            <p:nvPr/>
          </p:nvPicPr>
          <p:blipFill rotWithShape="1">
            <a:blip r:embed="rId4"/>
            <a:srcRect l="67920" b="14712"/>
            <a:stretch/>
          </p:blipFill>
          <p:spPr>
            <a:xfrm>
              <a:off x="9520829" y="2586352"/>
              <a:ext cx="1982379" cy="1097460"/>
            </a:xfrm>
            <a:prstGeom prst="rect">
              <a:avLst/>
            </a:prstGeom>
          </p:spPr>
        </p:pic>
      </p:grpSp>
      <p:sp>
        <p:nvSpPr>
          <p:cNvPr id="13" name="Content Placeholder 2">
            <a:extLst>
              <a:ext uri="{FF2B5EF4-FFF2-40B4-BE49-F238E27FC236}">
                <a16:creationId xmlns:a16="http://schemas.microsoft.com/office/drawing/2014/main" id="{ACEBFD9D-D168-D099-5CC1-4099C36EA61B}"/>
              </a:ext>
            </a:extLst>
          </p:cNvPr>
          <p:cNvSpPr txBox="1">
            <a:spLocks/>
          </p:cNvSpPr>
          <p:nvPr/>
        </p:nvSpPr>
        <p:spPr>
          <a:xfrm>
            <a:off x="304800" y="3135784"/>
            <a:ext cx="5105400" cy="1597259"/>
          </a:xfrm>
          <a:prstGeom prst="rect">
            <a:avLst/>
          </a:prstGeom>
        </p:spPr>
        <p:txBody>
          <a:bodyPr/>
          <a:lstStyle>
            <a:lvl1pPr marL="228600" indent="-228600" algn="l" defTabSz="914400" rtl="0" eaLnBrk="1" latinLnBrk="0" hangingPunct="1">
              <a:lnSpc>
                <a:spcPct val="90000"/>
              </a:lnSpc>
              <a:spcBef>
                <a:spcPts val="1800"/>
              </a:spcBef>
              <a:buClr>
                <a:schemeClr val="accent1"/>
              </a:buClr>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574675" indent="-284163" algn="l" defTabSz="914400" rtl="0" eaLnBrk="1" latinLnBrk="0" hangingPunct="1">
              <a:lnSpc>
                <a:spcPct val="90000"/>
              </a:lnSpc>
              <a:spcBef>
                <a:spcPts val="600"/>
              </a:spcBef>
              <a:buClr>
                <a:schemeClr val="accent1"/>
              </a:buClr>
              <a:buFont typeface="System Font Regular"/>
              <a:buChar char="–"/>
              <a:tabLst/>
              <a:defRPr sz="2400" b="0" i="0" kern="1200">
                <a:solidFill>
                  <a:schemeClr val="tx1"/>
                </a:solidFill>
                <a:latin typeface="Arial" panose="020B0604020202020204" pitchFamily="34" charset="0"/>
                <a:ea typeface="+mn-ea"/>
                <a:cs typeface="Arial" panose="020B0604020202020204" pitchFamily="34" charset="0"/>
              </a:defRPr>
            </a:lvl2pPr>
            <a:lvl3pPr marL="858838" indent="-227013" algn="l" defTabSz="914400" rtl="0" eaLnBrk="1" latinLnBrk="0" hangingPunct="1">
              <a:lnSpc>
                <a:spcPct val="90000"/>
              </a:lnSpc>
              <a:spcBef>
                <a:spcPts val="600"/>
              </a:spcBef>
              <a:buClr>
                <a:schemeClr val="accent1"/>
              </a:buClr>
              <a:buFont typeface="Arial" panose="020B0604020202020204" pitchFamily="34" charset="0"/>
              <a:buChar char="•"/>
              <a:tabLst/>
              <a:defRPr sz="2000" b="0" i="0" kern="1200">
                <a:solidFill>
                  <a:schemeClr val="tx1"/>
                </a:solidFill>
                <a:latin typeface="Arial" panose="020B0604020202020204" pitchFamily="34" charset="0"/>
                <a:ea typeface="+mn-ea"/>
                <a:cs typeface="Arial" panose="020B0604020202020204" pitchFamily="34" charset="0"/>
              </a:defRPr>
            </a:lvl3pPr>
            <a:lvl4pPr marL="1143000" indent="-227013" algn="l" defTabSz="914400" rtl="0" eaLnBrk="1" latinLnBrk="0" hangingPunct="1">
              <a:lnSpc>
                <a:spcPct val="90000"/>
              </a:lnSpc>
              <a:spcBef>
                <a:spcPts val="600"/>
              </a:spcBef>
              <a:buClr>
                <a:schemeClr val="accent1"/>
              </a:buClr>
              <a:buFont typeface="System Font Regular"/>
              <a:buChar char="–"/>
              <a:tabLst/>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t>Fluorine atoms bonded to carbon </a:t>
            </a:r>
            <a:r>
              <a:rPr lang="en-US" sz="1400" dirty="0" err="1"/>
              <a:t>charin</a:t>
            </a:r>
            <a:endParaRPr lang="en-US" sz="1400" dirty="0"/>
          </a:p>
          <a:p>
            <a:r>
              <a:rPr lang="en-US" sz="1400" dirty="0"/>
              <a:t>Thousands of these substances exist, with </a:t>
            </a:r>
            <a:r>
              <a:rPr lang="en-US" sz="1400" u="sng" dirty="0"/>
              <a:t>very different</a:t>
            </a:r>
            <a:r>
              <a:rPr lang="en-US" sz="1400" dirty="0"/>
              <a:t> physical and chemical properties</a:t>
            </a:r>
          </a:p>
          <a:p>
            <a:pPr lvl="1"/>
            <a:r>
              <a:rPr lang="en-US" sz="1400" dirty="0"/>
              <a:t>Differentiated by </a:t>
            </a:r>
            <a:r>
              <a:rPr lang="en-US" sz="1400" dirty="0">
                <a:solidFill>
                  <a:srgbClr val="2B9556"/>
                </a:solidFill>
              </a:rPr>
              <a:t>chain</a:t>
            </a:r>
            <a:r>
              <a:rPr lang="en-US" sz="1400" dirty="0">
                <a:solidFill>
                  <a:schemeClr val="accent6"/>
                </a:solidFill>
              </a:rPr>
              <a:t> </a:t>
            </a:r>
            <a:r>
              <a:rPr lang="en-US" sz="1400" dirty="0"/>
              <a:t>lengths</a:t>
            </a:r>
            <a:r>
              <a:rPr lang="en-US" sz="1400" dirty="0">
                <a:solidFill>
                  <a:schemeClr val="accent6"/>
                </a:solidFill>
              </a:rPr>
              <a:t> </a:t>
            </a:r>
            <a:r>
              <a:rPr lang="en-US" sz="1400" dirty="0"/>
              <a:t>and </a:t>
            </a:r>
            <a:r>
              <a:rPr lang="en-US" sz="1400" dirty="0">
                <a:solidFill>
                  <a:srgbClr val="FF0000"/>
                </a:solidFill>
              </a:rPr>
              <a:t>e</a:t>
            </a:r>
            <a:r>
              <a:rPr lang="en-US" sz="1400" dirty="0">
                <a:solidFill>
                  <a:srgbClr val="FFC000"/>
                </a:solidFill>
              </a:rPr>
              <a:t>n</a:t>
            </a:r>
            <a:r>
              <a:rPr lang="en-US" sz="1400" dirty="0">
                <a:solidFill>
                  <a:srgbClr val="0000FF"/>
                </a:solidFill>
              </a:rPr>
              <a:t>d</a:t>
            </a:r>
            <a:r>
              <a:rPr lang="en-US" sz="1400" dirty="0">
                <a:solidFill>
                  <a:srgbClr val="FF0000"/>
                </a:solidFill>
              </a:rPr>
              <a:t> </a:t>
            </a:r>
            <a:r>
              <a:rPr lang="en-US" sz="1400" dirty="0"/>
              <a:t>groups</a:t>
            </a:r>
          </a:p>
        </p:txBody>
      </p:sp>
    </p:spTree>
    <p:extLst>
      <p:ext uri="{BB962C8B-B14F-4D97-AF65-F5344CB8AC3E}">
        <p14:creationId xmlns:p14="http://schemas.microsoft.com/office/powerpoint/2010/main" val="2673573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0E638-F451-E730-A0C4-04544C9A8243}"/>
              </a:ext>
            </a:extLst>
          </p:cNvPr>
          <p:cNvSpPr>
            <a:spLocks noGrp="1"/>
          </p:cNvSpPr>
          <p:nvPr>
            <p:ph type="title"/>
          </p:nvPr>
        </p:nvSpPr>
        <p:spPr/>
        <p:txBody>
          <a:bodyPr/>
          <a:lstStyle/>
          <a:p>
            <a:r>
              <a:rPr lang="en-US" dirty="0"/>
              <a:t>They’re in Everything</a:t>
            </a:r>
          </a:p>
        </p:txBody>
      </p:sp>
      <p:grpSp>
        <p:nvGrpSpPr>
          <p:cNvPr id="10" name="Group 9">
            <a:extLst>
              <a:ext uri="{FF2B5EF4-FFF2-40B4-BE49-F238E27FC236}">
                <a16:creationId xmlns:a16="http://schemas.microsoft.com/office/drawing/2014/main" id="{3FE16F81-19A7-5867-7BC6-EAA26C1D4813}"/>
              </a:ext>
            </a:extLst>
          </p:cNvPr>
          <p:cNvGrpSpPr/>
          <p:nvPr/>
        </p:nvGrpSpPr>
        <p:grpSpPr>
          <a:xfrm>
            <a:off x="251460" y="1020074"/>
            <a:ext cx="8641080" cy="3689426"/>
            <a:chOff x="251460" y="1020074"/>
            <a:chExt cx="8641080" cy="3689426"/>
          </a:xfrm>
        </p:grpSpPr>
        <p:pic>
          <p:nvPicPr>
            <p:cNvPr id="25" name="Picture 24" descr="A plane on the runway&#10;&#10;Description automatically generated">
              <a:extLst>
                <a:ext uri="{FF2B5EF4-FFF2-40B4-BE49-F238E27FC236}">
                  <a16:creationId xmlns:a16="http://schemas.microsoft.com/office/drawing/2014/main" id="{E8958285-FFC2-F3C1-E51E-39EDDB2AF4EA}"/>
                </a:ext>
              </a:extLst>
            </p:cNvPr>
            <p:cNvPicPr>
              <a:picLocks noChangeAspect="1"/>
            </p:cNvPicPr>
            <p:nvPr/>
          </p:nvPicPr>
          <p:blipFill>
            <a:blip r:embed="rId2" cstate="print">
              <a:extLst>
                <a:ext uri="{28A0092B-C50C-407E-A947-70E740481C1C}">
                  <a14:useLocalDpi xmlns:a14="http://schemas.microsoft.com/office/drawing/2010/main" val="0"/>
                </a:ext>
              </a:extLst>
            </a:blip>
            <a:srcRect l="30041" t="20559" r="4372" b="17131"/>
            <a:stretch/>
          </p:blipFill>
          <p:spPr>
            <a:xfrm>
              <a:off x="6019800" y="1057455"/>
              <a:ext cx="1371600" cy="869155"/>
            </a:xfrm>
            <a:prstGeom prst="rect">
              <a:avLst/>
            </a:prstGeom>
          </p:spPr>
        </p:pic>
        <p:pic>
          <p:nvPicPr>
            <p:cNvPr id="26" name="Picture 25" descr="X-ray of a person's chest&#10;&#10;Description automatically generated">
              <a:extLst>
                <a:ext uri="{FF2B5EF4-FFF2-40B4-BE49-F238E27FC236}">
                  <a16:creationId xmlns:a16="http://schemas.microsoft.com/office/drawing/2014/main" id="{58DD2EBE-7755-2B3E-129F-B8B462DE68D9}"/>
                </a:ext>
              </a:extLst>
            </p:cNvPr>
            <p:cNvPicPr>
              <a:picLocks noChangeAspect="1"/>
            </p:cNvPicPr>
            <p:nvPr/>
          </p:nvPicPr>
          <p:blipFill>
            <a:blip r:embed="rId3" cstate="print">
              <a:extLst>
                <a:ext uri="{28A0092B-C50C-407E-A947-70E740481C1C}">
                  <a14:useLocalDpi xmlns:a14="http://schemas.microsoft.com/office/drawing/2010/main" val="0"/>
                </a:ext>
              </a:extLst>
            </a:blip>
            <a:srcRect l="6485"/>
            <a:stretch/>
          </p:blipFill>
          <p:spPr>
            <a:xfrm>
              <a:off x="3177540" y="1047750"/>
              <a:ext cx="1371600" cy="1783080"/>
            </a:xfrm>
            <a:prstGeom prst="rect">
              <a:avLst/>
            </a:prstGeom>
          </p:spPr>
        </p:pic>
        <p:pic>
          <p:nvPicPr>
            <p:cNvPr id="27" name="Picture 26" descr="A person holding a cell phone&#10;&#10;Description automatically generated">
              <a:extLst>
                <a:ext uri="{FF2B5EF4-FFF2-40B4-BE49-F238E27FC236}">
                  <a16:creationId xmlns:a16="http://schemas.microsoft.com/office/drawing/2014/main" id="{450DD5ED-D470-F4F2-BB87-27FE995BC1AA}"/>
                </a:ext>
              </a:extLst>
            </p:cNvPr>
            <p:cNvPicPr>
              <a:picLocks noChangeAspect="1"/>
            </p:cNvPicPr>
            <p:nvPr/>
          </p:nvPicPr>
          <p:blipFill>
            <a:blip r:embed="rId4" cstate="print">
              <a:extLst>
                <a:ext uri="{28A0092B-C50C-407E-A947-70E740481C1C}">
                  <a14:useLocalDpi xmlns:a14="http://schemas.microsoft.com/office/drawing/2010/main" val="0"/>
                </a:ext>
              </a:extLst>
            </a:blip>
            <a:srcRect l="54274" r="20085"/>
            <a:stretch/>
          </p:blipFill>
          <p:spPr>
            <a:xfrm>
              <a:off x="251460" y="1020074"/>
              <a:ext cx="1371600" cy="1783079"/>
            </a:xfrm>
            <a:prstGeom prst="rect">
              <a:avLst/>
            </a:prstGeom>
          </p:spPr>
        </p:pic>
        <p:pic>
          <p:nvPicPr>
            <p:cNvPr id="28" name="Picture 27" descr="Close-up of a circuit board&#10;&#10;Description automatically generated">
              <a:extLst>
                <a:ext uri="{FF2B5EF4-FFF2-40B4-BE49-F238E27FC236}">
                  <a16:creationId xmlns:a16="http://schemas.microsoft.com/office/drawing/2014/main" id="{F9916597-C71C-6004-C64C-3028BEC62AA3}"/>
                </a:ext>
              </a:extLst>
            </p:cNvPr>
            <p:cNvPicPr>
              <a:picLocks noChangeAspect="1"/>
            </p:cNvPicPr>
            <p:nvPr/>
          </p:nvPicPr>
          <p:blipFill>
            <a:blip r:embed="rId5" cstate="print">
              <a:extLst>
                <a:ext uri="{28A0092B-C50C-407E-A947-70E740481C1C}">
                  <a14:useLocalDpi xmlns:a14="http://schemas.microsoft.com/office/drawing/2010/main" val="0"/>
                </a:ext>
              </a:extLst>
            </a:blip>
            <a:srcRect l="38923" t="25259" r="35199" b="24541"/>
            <a:stretch/>
          </p:blipFill>
          <p:spPr>
            <a:xfrm>
              <a:off x="7520940" y="2019447"/>
              <a:ext cx="1371600" cy="1773605"/>
            </a:xfrm>
            <a:prstGeom prst="rect">
              <a:avLst/>
            </a:prstGeom>
          </p:spPr>
        </p:pic>
        <p:pic>
          <p:nvPicPr>
            <p:cNvPr id="29" name="Picture 28" descr="A fire extinguishing with snow&#10;&#10;Description automatically generated">
              <a:extLst>
                <a:ext uri="{FF2B5EF4-FFF2-40B4-BE49-F238E27FC236}">
                  <a16:creationId xmlns:a16="http://schemas.microsoft.com/office/drawing/2014/main" id="{E5A13ECC-F968-DF4F-DA0A-6A70375B123F}"/>
                </a:ext>
              </a:extLst>
            </p:cNvPr>
            <p:cNvPicPr>
              <a:picLocks noChangeAspect="1"/>
            </p:cNvPicPr>
            <p:nvPr/>
          </p:nvPicPr>
          <p:blipFill>
            <a:blip r:embed="rId6" cstate="print">
              <a:extLst>
                <a:ext uri="{28A0092B-C50C-407E-A947-70E740481C1C}">
                  <a14:useLocalDpi xmlns:a14="http://schemas.microsoft.com/office/drawing/2010/main" val="0"/>
                </a:ext>
              </a:extLst>
            </a:blip>
            <a:srcRect l="3853" r="15892"/>
            <a:stretch/>
          </p:blipFill>
          <p:spPr>
            <a:xfrm>
              <a:off x="4594860" y="3568962"/>
              <a:ext cx="1371600" cy="1140538"/>
            </a:xfrm>
            <a:prstGeom prst="rect">
              <a:avLst/>
            </a:prstGeom>
          </p:spPr>
        </p:pic>
        <p:pic>
          <p:nvPicPr>
            <p:cNvPr id="30" name="Picture 29" descr="A baby car seat with a white cover&#10;&#10;Description automatically generated">
              <a:extLst>
                <a:ext uri="{FF2B5EF4-FFF2-40B4-BE49-F238E27FC236}">
                  <a16:creationId xmlns:a16="http://schemas.microsoft.com/office/drawing/2014/main" id="{62CA3167-132F-694A-EF50-8A3D8811B46C}"/>
                </a:ext>
              </a:extLst>
            </p:cNvPr>
            <p:cNvPicPr>
              <a:picLocks noChangeAspect="1"/>
            </p:cNvPicPr>
            <p:nvPr/>
          </p:nvPicPr>
          <p:blipFill>
            <a:blip r:embed="rId7" cstate="print">
              <a:extLst>
                <a:ext uri="{28A0092B-C50C-407E-A947-70E740481C1C}">
                  <a14:useLocalDpi xmlns:a14="http://schemas.microsoft.com/office/drawing/2010/main" val="0"/>
                </a:ext>
              </a:extLst>
            </a:blip>
            <a:srcRect l="3771" t="10441" r="3771" b="6886"/>
            <a:stretch/>
          </p:blipFill>
          <p:spPr>
            <a:xfrm>
              <a:off x="1714500" y="2922270"/>
              <a:ext cx="1371600" cy="1783080"/>
            </a:xfrm>
            <a:prstGeom prst="rect">
              <a:avLst/>
            </a:prstGeom>
            <a:ln>
              <a:solidFill>
                <a:schemeClr val="bg1">
                  <a:lumMod val="75000"/>
                </a:schemeClr>
              </a:solidFill>
            </a:ln>
          </p:spPr>
        </p:pic>
        <p:pic>
          <p:nvPicPr>
            <p:cNvPr id="31" name="Picture 30" descr="A black pan with a red handle&#10;&#10;Description automatically generated">
              <a:extLst>
                <a:ext uri="{FF2B5EF4-FFF2-40B4-BE49-F238E27FC236}">
                  <a16:creationId xmlns:a16="http://schemas.microsoft.com/office/drawing/2014/main" id="{91DDEF16-AF56-8781-3FC4-6296CC7DC2FC}"/>
                </a:ext>
              </a:extLst>
            </p:cNvPr>
            <p:cNvPicPr>
              <a:picLocks noChangeAspect="1"/>
            </p:cNvPicPr>
            <p:nvPr/>
          </p:nvPicPr>
          <p:blipFill>
            <a:blip r:embed="rId8" cstate="print">
              <a:extLst>
                <a:ext uri="{28A0092B-C50C-407E-A947-70E740481C1C}">
                  <a14:useLocalDpi xmlns:a14="http://schemas.microsoft.com/office/drawing/2010/main" val="0"/>
                </a:ext>
              </a:extLst>
            </a:blip>
            <a:srcRect b="11415"/>
            <a:stretch/>
          </p:blipFill>
          <p:spPr>
            <a:xfrm>
              <a:off x="7520940" y="1082674"/>
              <a:ext cx="1371600" cy="869533"/>
            </a:xfrm>
            <a:prstGeom prst="rect">
              <a:avLst/>
            </a:prstGeom>
          </p:spPr>
        </p:pic>
        <p:pic>
          <p:nvPicPr>
            <p:cNvPr id="32" name="Picture 31" descr="A person painting metal bars&#10;&#10;Description automatically generated">
              <a:extLst>
                <a:ext uri="{FF2B5EF4-FFF2-40B4-BE49-F238E27FC236}">
                  <a16:creationId xmlns:a16="http://schemas.microsoft.com/office/drawing/2014/main" id="{30302016-DB69-4CE3-3E25-336C8969D9C4}"/>
                </a:ext>
              </a:extLst>
            </p:cNvPr>
            <p:cNvPicPr>
              <a:picLocks noChangeAspect="1"/>
            </p:cNvPicPr>
            <p:nvPr/>
          </p:nvPicPr>
          <p:blipFill>
            <a:blip r:embed="rId9" cstate="print">
              <a:extLst>
                <a:ext uri="{28A0092B-C50C-407E-A947-70E740481C1C}">
                  <a14:useLocalDpi xmlns:a14="http://schemas.microsoft.com/office/drawing/2010/main" val="0"/>
                </a:ext>
              </a:extLst>
            </a:blip>
            <a:srcRect l="26514" t="2536" r="6265" b="13688"/>
            <a:stretch/>
          </p:blipFill>
          <p:spPr>
            <a:xfrm>
              <a:off x="4594860" y="2308830"/>
              <a:ext cx="1371600" cy="1139672"/>
            </a:xfrm>
            <a:prstGeom prst="rect">
              <a:avLst/>
            </a:prstGeom>
          </p:spPr>
        </p:pic>
        <p:pic>
          <p:nvPicPr>
            <p:cNvPr id="33" name="Picture 32" descr="A person using a caulking object to seal a window&#10;&#10;Description automatically generated">
              <a:extLst>
                <a:ext uri="{FF2B5EF4-FFF2-40B4-BE49-F238E27FC236}">
                  <a16:creationId xmlns:a16="http://schemas.microsoft.com/office/drawing/2014/main" id="{418098F2-A886-0F7F-6F60-111AB32C5180}"/>
                </a:ext>
              </a:extLst>
            </p:cNvPr>
            <p:cNvPicPr>
              <a:picLocks noChangeAspect="1"/>
            </p:cNvPicPr>
            <p:nvPr/>
          </p:nvPicPr>
          <p:blipFill>
            <a:blip r:embed="rId10" cstate="print">
              <a:extLst>
                <a:ext uri="{28A0092B-C50C-407E-A947-70E740481C1C}">
                  <a14:useLocalDpi xmlns:a14="http://schemas.microsoft.com/office/drawing/2010/main" val="0"/>
                </a:ext>
              </a:extLst>
            </a:blip>
            <a:srcRect l="22437" t="3174" r="13374" b="35810"/>
            <a:stretch/>
          </p:blipFill>
          <p:spPr>
            <a:xfrm>
              <a:off x="251460" y="2906250"/>
              <a:ext cx="1371600" cy="869618"/>
            </a:xfrm>
            <a:prstGeom prst="rect">
              <a:avLst/>
            </a:prstGeom>
          </p:spPr>
        </p:pic>
        <p:pic>
          <p:nvPicPr>
            <p:cNvPr id="34" name="Picture 33" descr="A row of clothes on swingers&#10;&#10;Description automatically generated">
              <a:extLst>
                <a:ext uri="{FF2B5EF4-FFF2-40B4-BE49-F238E27FC236}">
                  <a16:creationId xmlns:a16="http://schemas.microsoft.com/office/drawing/2014/main" id="{11AE2CFC-A18B-E87F-1C39-D292C40A41CF}"/>
                </a:ext>
              </a:extLst>
            </p:cNvPr>
            <p:cNvPicPr>
              <a:picLocks noChangeAspect="1"/>
            </p:cNvPicPr>
            <p:nvPr/>
          </p:nvPicPr>
          <p:blipFill>
            <a:blip r:embed="rId11" cstate="print">
              <a:extLst>
                <a:ext uri="{28A0092B-C50C-407E-A947-70E740481C1C}">
                  <a14:useLocalDpi xmlns:a14="http://schemas.microsoft.com/office/drawing/2010/main" val="0"/>
                </a:ext>
              </a:extLst>
            </a:blip>
            <a:srcRect r="48718"/>
            <a:stretch/>
          </p:blipFill>
          <p:spPr>
            <a:xfrm>
              <a:off x="3131820" y="2922270"/>
              <a:ext cx="1371600" cy="1783080"/>
            </a:xfrm>
            <a:prstGeom prst="rect">
              <a:avLst/>
            </a:prstGeom>
          </p:spPr>
        </p:pic>
        <p:pic>
          <p:nvPicPr>
            <p:cNvPr id="35" name="Picture 34" descr="A tent in a field&#10;&#10;Description automatically generated">
              <a:extLst>
                <a:ext uri="{FF2B5EF4-FFF2-40B4-BE49-F238E27FC236}">
                  <a16:creationId xmlns:a16="http://schemas.microsoft.com/office/drawing/2014/main" id="{23854F3F-FE25-DC75-DE4D-BBE33325C5CE}"/>
                </a:ext>
              </a:extLst>
            </p:cNvPr>
            <p:cNvPicPr>
              <a:picLocks noChangeAspect="1"/>
            </p:cNvPicPr>
            <p:nvPr/>
          </p:nvPicPr>
          <p:blipFill>
            <a:blip r:embed="rId12" cstate="print">
              <a:extLst>
                <a:ext uri="{28A0092B-C50C-407E-A947-70E740481C1C}">
                  <a14:useLocalDpi xmlns:a14="http://schemas.microsoft.com/office/drawing/2010/main" val="0"/>
                </a:ext>
              </a:extLst>
            </a:blip>
            <a:srcRect t="8104" r="26629" b="382"/>
            <a:stretch/>
          </p:blipFill>
          <p:spPr>
            <a:xfrm>
              <a:off x="4594860" y="1047832"/>
              <a:ext cx="1371600" cy="1140538"/>
            </a:xfrm>
            <a:prstGeom prst="rect">
              <a:avLst/>
            </a:prstGeom>
          </p:spPr>
        </p:pic>
        <p:pic>
          <p:nvPicPr>
            <p:cNvPr id="36" name="Picture 35" descr="A group of lipsticks in different colors&#10;&#10;Description automatically generated">
              <a:extLst>
                <a:ext uri="{FF2B5EF4-FFF2-40B4-BE49-F238E27FC236}">
                  <a16:creationId xmlns:a16="http://schemas.microsoft.com/office/drawing/2014/main" id="{FAF349FC-7145-1F1C-051F-A988EDDAF49C}"/>
                </a:ext>
              </a:extLst>
            </p:cNvPr>
            <p:cNvPicPr>
              <a:picLocks noChangeAspect="1"/>
            </p:cNvPicPr>
            <p:nvPr/>
          </p:nvPicPr>
          <p:blipFill>
            <a:blip r:embed="rId13" cstate="print">
              <a:extLst>
                <a:ext uri="{28A0092B-C50C-407E-A947-70E740481C1C}">
                  <a14:useLocalDpi xmlns:a14="http://schemas.microsoft.com/office/drawing/2010/main" val="0"/>
                </a:ext>
              </a:extLst>
            </a:blip>
            <a:srcRect b="4898"/>
            <a:stretch/>
          </p:blipFill>
          <p:spPr>
            <a:xfrm>
              <a:off x="1727152" y="1983734"/>
              <a:ext cx="1371600" cy="869617"/>
            </a:xfrm>
            <a:prstGeom prst="rect">
              <a:avLst/>
            </a:prstGeom>
          </p:spPr>
        </p:pic>
        <p:pic>
          <p:nvPicPr>
            <p:cNvPr id="37" name="Picture 36" descr="A couch with pillows and a plant in a room&#10;&#10;Description automatically generated">
              <a:extLst>
                <a:ext uri="{FF2B5EF4-FFF2-40B4-BE49-F238E27FC236}">
                  <a16:creationId xmlns:a16="http://schemas.microsoft.com/office/drawing/2014/main" id="{247B73BB-57ED-23E2-2D57-C82B6A85E7E2}"/>
                </a:ext>
              </a:extLst>
            </p:cNvPr>
            <p:cNvPicPr>
              <a:picLocks noChangeAspect="1"/>
            </p:cNvPicPr>
            <p:nvPr/>
          </p:nvPicPr>
          <p:blipFill>
            <a:blip r:embed="rId14" cstate="print">
              <a:extLst>
                <a:ext uri="{28A0092B-C50C-407E-A947-70E740481C1C}">
                  <a14:useLocalDpi xmlns:a14="http://schemas.microsoft.com/office/drawing/2010/main" val="0"/>
                </a:ext>
              </a:extLst>
            </a:blip>
            <a:srcRect l="16595" t="32019" r="11915"/>
            <a:stretch/>
          </p:blipFill>
          <p:spPr>
            <a:xfrm>
              <a:off x="7520940" y="3835816"/>
              <a:ext cx="1371600" cy="869534"/>
            </a:xfrm>
            <a:prstGeom prst="rect">
              <a:avLst/>
            </a:prstGeom>
          </p:spPr>
        </p:pic>
        <p:pic>
          <p:nvPicPr>
            <p:cNvPr id="38" name="Picture 37" descr="A stack of food containers&#10;&#10;Description automatically generated">
              <a:extLst>
                <a:ext uri="{FF2B5EF4-FFF2-40B4-BE49-F238E27FC236}">
                  <a16:creationId xmlns:a16="http://schemas.microsoft.com/office/drawing/2014/main" id="{F313F582-8627-0377-F09C-94AAA523E26D}"/>
                </a:ext>
              </a:extLst>
            </p:cNvPr>
            <p:cNvPicPr>
              <a:picLocks noChangeAspect="1"/>
            </p:cNvPicPr>
            <p:nvPr/>
          </p:nvPicPr>
          <p:blipFill>
            <a:blip r:embed="rId15" cstate="print">
              <a:extLst>
                <a:ext uri="{28A0092B-C50C-407E-A947-70E740481C1C}">
                  <a14:useLocalDpi xmlns:a14="http://schemas.microsoft.com/office/drawing/2010/main" val="0"/>
                </a:ext>
              </a:extLst>
            </a:blip>
            <a:srcRect l="21358" t="8527" r="8740" b="25006"/>
            <a:stretch/>
          </p:blipFill>
          <p:spPr>
            <a:xfrm>
              <a:off x="1738223" y="1042079"/>
              <a:ext cx="1371600" cy="869534"/>
            </a:xfrm>
            <a:prstGeom prst="rect">
              <a:avLst/>
            </a:prstGeom>
          </p:spPr>
        </p:pic>
        <p:pic>
          <p:nvPicPr>
            <p:cNvPr id="39" name="Picture 38" descr="A person spraying a spray on a blue carpet&#10;&#10;Description automatically generated">
              <a:extLst>
                <a:ext uri="{FF2B5EF4-FFF2-40B4-BE49-F238E27FC236}">
                  <a16:creationId xmlns:a16="http://schemas.microsoft.com/office/drawing/2014/main" id="{24518CC3-6162-FBD6-4C7E-D2DD72F55FDE}"/>
                </a:ext>
              </a:extLst>
            </p:cNvPr>
            <p:cNvPicPr>
              <a:picLocks noChangeAspect="1"/>
            </p:cNvPicPr>
            <p:nvPr/>
          </p:nvPicPr>
          <p:blipFill>
            <a:blip r:embed="rId16" cstate="print">
              <a:extLst>
                <a:ext uri="{28A0092B-C50C-407E-A947-70E740481C1C}">
                  <a14:useLocalDpi xmlns:a14="http://schemas.microsoft.com/office/drawing/2010/main" val="0"/>
                </a:ext>
              </a:extLst>
            </a:blip>
            <a:srcRect t="4898"/>
            <a:stretch/>
          </p:blipFill>
          <p:spPr>
            <a:xfrm>
              <a:off x="251460" y="3835733"/>
              <a:ext cx="1371600" cy="869617"/>
            </a:xfrm>
            <a:prstGeom prst="rect">
              <a:avLst/>
            </a:prstGeom>
          </p:spPr>
        </p:pic>
        <p:pic>
          <p:nvPicPr>
            <p:cNvPr id="40" name="Picture 39" descr="A close-up of several rolls of carpet&#10;&#10;Description automatically generated">
              <a:extLst>
                <a:ext uri="{FF2B5EF4-FFF2-40B4-BE49-F238E27FC236}">
                  <a16:creationId xmlns:a16="http://schemas.microsoft.com/office/drawing/2014/main" id="{CCB4F674-380B-E16B-AE8F-00D5B76C4F3D}"/>
                </a:ext>
              </a:extLst>
            </p:cNvPr>
            <p:cNvPicPr>
              <a:picLocks noChangeAspect="1"/>
            </p:cNvPicPr>
            <p:nvPr/>
          </p:nvPicPr>
          <p:blipFill>
            <a:blip r:embed="rId17" cstate="print">
              <a:extLst>
                <a:ext uri="{28A0092B-C50C-407E-A947-70E740481C1C}">
                  <a14:useLocalDpi xmlns:a14="http://schemas.microsoft.com/office/drawing/2010/main" val="0"/>
                </a:ext>
              </a:extLst>
            </a:blip>
            <a:srcRect r="48718"/>
            <a:stretch/>
          </p:blipFill>
          <p:spPr>
            <a:xfrm>
              <a:off x="6057900" y="2922270"/>
              <a:ext cx="1371600" cy="1783080"/>
            </a:xfrm>
            <a:prstGeom prst="rect">
              <a:avLst/>
            </a:prstGeom>
            <a:ln>
              <a:solidFill>
                <a:schemeClr val="bg1">
                  <a:lumMod val="75000"/>
                </a:schemeClr>
              </a:solidFill>
            </a:ln>
          </p:spPr>
        </p:pic>
        <p:pic>
          <p:nvPicPr>
            <p:cNvPr id="41" name="Picture 40">
              <a:extLst>
                <a:ext uri="{FF2B5EF4-FFF2-40B4-BE49-F238E27FC236}">
                  <a16:creationId xmlns:a16="http://schemas.microsoft.com/office/drawing/2014/main" id="{68A6C647-486C-4377-BD1C-A49183BCB331}"/>
                </a:ext>
              </a:extLst>
            </p:cNvPr>
            <p:cNvPicPr>
              <a:picLocks noChangeAspect="1"/>
            </p:cNvPicPr>
            <p:nvPr/>
          </p:nvPicPr>
          <p:blipFill>
            <a:blip r:embed="rId18" cstate="print">
              <a:extLst>
                <a:ext uri="{28A0092B-C50C-407E-A947-70E740481C1C}">
                  <a14:useLocalDpi xmlns:a14="http://schemas.microsoft.com/office/drawing/2010/main" val="0"/>
                </a:ext>
              </a:extLst>
            </a:blip>
            <a:srcRect l="1" t="33105" r="31428" b="1679"/>
            <a:stretch/>
          </p:blipFill>
          <p:spPr>
            <a:xfrm>
              <a:off x="6057900" y="1982224"/>
              <a:ext cx="1371600" cy="869533"/>
            </a:xfrm>
            <a:prstGeom prst="rect">
              <a:avLst/>
            </a:prstGeom>
          </p:spPr>
        </p:pic>
      </p:grpSp>
    </p:spTree>
    <p:extLst>
      <p:ext uri="{BB962C8B-B14F-4D97-AF65-F5344CB8AC3E}">
        <p14:creationId xmlns:p14="http://schemas.microsoft.com/office/powerpoint/2010/main" val="3181801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29518-5B42-F748-236F-766E807E9F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55BA74-05A4-4671-D271-E4AB557E4696}"/>
              </a:ext>
            </a:extLst>
          </p:cNvPr>
          <p:cNvSpPr>
            <a:spLocks noGrp="1"/>
          </p:cNvSpPr>
          <p:nvPr>
            <p:ph type="title"/>
          </p:nvPr>
        </p:nvSpPr>
        <p:spPr/>
        <p:txBody>
          <a:bodyPr/>
          <a:lstStyle/>
          <a:p>
            <a:r>
              <a:rPr lang="en-US" dirty="0"/>
              <a:t>They’re Everywhere</a:t>
            </a:r>
          </a:p>
        </p:txBody>
      </p:sp>
      <p:pic>
        <p:nvPicPr>
          <p:cNvPr id="4" name="Picture 3" descr="A diagram of a farm&#10;&#10;Description automatically generated">
            <a:extLst>
              <a:ext uri="{FF2B5EF4-FFF2-40B4-BE49-F238E27FC236}">
                <a16:creationId xmlns:a16="http://schemas.microsoft.com/office/drawing/2014/main" id="{AAE33BBB-1CA1-1118-22D7-95E5B7785A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 y="595032"/>
            <a:ext cx="7010400" cy="4536142"/>
          </a:xfrm>
          <a:prstGeom prst="rect">
            <a:avLst/>
          </a:prstGeom>
        </p:spPr>
      </p:pic>
    </p:spTree>
    <p:extLst>
      <p:ext uri="{BB962C8B-B14F-4D97-AF65-F5344CB8AC3E}">
        <p14:creationId xmlns:p14="http://schemas.microsoft.com/office/powerpoint/2010/main" val="879393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C008D-9741-DE48-CF64-C83CD2B05725}"/>
              </a:ext>
            </a:extLst>
          </p:cNvPr>
          <p:cNvSpPr>
            <a:spLocks noGrp="1"/>
          </p:cNvSpPr>
          <p:nvPr>
            <p:ph type="title"/>
          </p:nvPr>
        </p:nvSpPr>
        <p:spPr/>
        <p:txBody>
          <a:bodyPr/>
          <a:lstStyle/>
          <a:p>
            <a:r>
              <a:rPr lang="en-US" dirty="0"/>
              <a:t>How much is that?</a:t>
            </a:r>
          </a:p>
        </p:txBody>
      </p:sp>
      <p:pic>
        <p:nvPicPr>
          <p:cNvPr id="4" name="Picture 3" descr="A blue rectangular sign with text and a truck&#10;&#10;Description automatically generated with medium confidence">
            <a:extLst>
              <a:ext uri="{FF2B5EF4-FFF2-40B4-BE49-F238E27FC236}">
                <a16:creationId xmlns:a16="http://schemas.microsoft.com/office/drawing/2014/main" id="{AAD50A61-1FDE-A464-D09D-B42BCE4914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85" y="971550"/>
            <a:ext cx="8938260" cy="3943350"/>
          </a:xfrm>
          <a:prstGeom prst="rect">
            <a:avLst/>
          </a:prstGeom>
        </p:spPr>
      </p:pic>
    </p:spTree>
    <p:extLst>
      <p:ext uri="{BB962C8B-B14F-4D97-AF65-F5344CB8AC3E}">
        <p14:creationId xmlns:p14="http://schemas.microsoft.com/office/powerpoint/2010/main" val="4138316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DE070F-9605-AB27-EA87-D2849CBC1FDC}"/>
              </a:ext>
            </a:extLst>
          </p:cNvPr>
          <p:cNvSpPr>
            <a:spLocks noGrp="1" noRot="1" noMove="1" noResize="1" noEditPoints="1" noAdjustHandles="1" noChangeArrowheads="1" noChangeShapeType="1"/>
          </p:cNvSpPr>
          <p:nvPr/>
        </p:nvSpPr>
        <p:spPr>
          <a:xfrm>
            <a:off x="0" y="590548"/>
            <a:ext cx="4342222" cy="455295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12FCC380-AC64-543B-6A58-E184B3AF0C5E}"/>
              </a:ext>
            </a:extLst>
          </p:cNvPr>
          <p:cNvSpPr>
            <a:spLocks noGrp="1"/>
          </p:cNvSpPr>
          <p:nvPr>
            <p:ph type="body" sz="quarter" idx="13"/>
          </p:nvPr>
        </p:nvSpPr>
        <p:spPr/>
        <p:txBody>
          <a:bodyPr/>
          <a:lstStyle/>
          <a:p>
            <a:r>
              <a:rPr lang="en-US" dirty="0"/>
              <a:t>Exposure and Risk</a:t>
            </a:r>
          </a:p>
        </p:txBody>
      </p:sp>
      <p:sp>
        <p:nvSpPr>
          <p:cNvPr id="4" name="Slide Number Placeholder 2">
            <a:extLst>
              <a:ext uri="{FF2B5EF4-FFF2-40B4-BE49-F238E27FC236}">
                <a16:creationId xmlns:a16="http://schemas.microsoft.com/office/drawing/2014/main" id="{D148DA6C-970F-846A-EE0B-C2BD8CC632FF}"/>
              </a:ext>
            </a:extLst>
          </p:cNvPr>
          <p:cNvSpPr>
            <a:spLocks noGrp="1"/>
          </p:cNvSpPr>
          <p:nvPr>
            <p:ph type="sldNum" sz="quarter" idx="4"/>
          </p:nvPr>
        </p:nvSpPr>
        <p:spPr/>
        <p:txBody>
          <a:bodyPr/>
          <a:lstStyle/>
          <a:p>
            <a:fld id="{66D1E8CB-FECB-4480-A50A-D9FF92647189}" type="slidenum">
              <a:rPr lang="en-US" smtClean="0"/>
              <a:t>10</a:t>
            </a:fld>
            <a:endParaRPr lang="en-US"/>
          </a:p>
        </p:txBody>
      </p:sp>
      <p:sp>
        <p:nvSpPr>
          <p:cNvPr id="2" name="Content Placeholder 6">
            <a:extLst>
              <a:ext uri="{FF2B5EF4-FFF2-40B4-BE49-F238E27FC236}">
                <a16:creationId xmlns:a16="http://schemas.microsoft.com/office/drawing/2014/main" id="{0BD70EC2-9A33-31C3-9740-338228767437}"/>
              </a:ext>
            </a:extLst>
          </p:cNvPr>
          <p:cNvSpPr txBox="1">
            <a:spLocks/>
          </p:cNvSpPr>
          <p:nvPr/>
        </p:nvSpPr>
        <p:spPr>
          <a:xfrm>
            <a:off x="228600" y="742950"/>
            <a:ext cx="4113622" cy="3821580"/>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baseline="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baseline="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baseline="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20000"/>
              </a:lnSpc>
              <a:buClr>
                <a:schemeClr val="tx1"/>
              </a:buClr>
            </a:pPr>
            <a:r>
              <a:rPr lang="en-US" sz="1600" dirty="0">
                <a:cs typeface="Arial" panose="020B0604020202020204" pitchFamily="34" charset="0"/>
              </a:rPr>
              <a:t>Ubiquitous</a:t>
            </a:r>
          </a:p>
          <a:p>
            <a:pPr>
              <a:lnSpc>
                <a:spcPct val="120000"/>
              </a:lnSpc>
              <a:buClr>
                <a:schemeClr val="tx1"/>
              </a:buClr>
            </a:pPr>
            <a:r>
              <a:rPr lang="en-US" sz="1600" dirty="0">
                <a:cs typeface="Arial" panose="020B0604020202020204" pitchFamily="34" charset="0"/>
              </a:rPr>
              <a:t>Bioaccumulates</a:t>
            </a:r>
          </a:p>
          <a:p>
            <a:pPr>
              <a:lnSpc>
                <a:spcPct val="120000"/>
              </a:lnSpc>
              <a:buClr>
                <a:schemeClr val="tx1"/>
              </a:buClr>
            </a:pPr>
            <a:r>
              <a:rPr lang="en-US" sz="1600" dirty="0">
                <a:cs typeface="Arial" panose="020B0604020202020204" pitchFamily="34" charset="0"/>
              </a:rPr>
              <a:t>Health Impacts</a:t>
            </a:r>
          </a:p>
          <a:p>
            <a:pPr marL="514350" lvl="1" indent="0">
              <a:lnSpc>
                <a:spcPct val="120000"/>
              </a:lnSpc>
              <a:buClr>
                <a:schemeClr val="tx1"/>
              </a:buClr>
              <a:buNone/>
            </a:pPr>
            <a:r>
              <a:rPr lang="en-US" sz="1600" dirty="0">
                <a:cs typeface="Arial" panose="020B0604020202020204" pitchFamily="34" charset="0"/>
              </a:rPr>
              <a:t>Liver (cholesterol)</a:t>
            </a:r>
          </a:p>
          <a:p>
            <a:pPr marL="514350" lvl="1" indent="0">
              <a:lnSpc>
                <a:spcPct val="120000"/>
              </a:lnSpc>
              <a:buClr>
                <a:schemeClr val="tx1"/>
              </a:buClr>
              <a:buNone/>
            </a:pPr>
            <a:r>
              <a:rPr lang="en-US" sz="1600" dirty="0">
                <a:cs typeface="Arial" panose="020B0604020202020204" pitchFamily="34" charset="0"/>
              </a:rPr>
              <a:t>Immunological (vaccination response)</a:t>
            </a:r>
          </a:p>
          <a:p>
            <a:pPr marL="514350" lvl="1" indent="0">
              <a:lnSpc>
                <a:spcPct val="120000"/>
              </a:lnSpc>
              <a:buClr>
                <a:schemeClr val="tx1"/>
              </a:buClr>
              <a:buNone/>
            </a:pPr>
            <a:r>
              <a:rPr lang="en-US" sz="1600" dirty="0">
                <a:cs typeface="Arial" panose="020B0604020202020204" pitchFamily="34" charset="0"/>
              </a:rPr>
              <a:t>Developmental effects (birth weight)</a:t>
            </a:r>
          </a:p>
          <a:p>
            <a:pPr marL="514350" lvl="1" indent="0">
              <a:lnSpc>
                <a:spcPct val="120000"/>
              </a:lnSpc>
              <a:buClr>
                <a:schemeClr val="tx1"/>
              </a:buClr>
              <a:buNone/>
            </a:pPr>
            <a:r>
              <a:rPr lang="en-US" sz="1600" dirty="0">
                <a:cs typeface="Arial" panose="020B0604020202020204" pitchFamily="34" charset="0"/>
              </a:rPr>
              <a:t>Thyroid</a:t>
            </a:r>
          </a:p>
          <a:p>
            <a:pPr marL="514350" lvl="1" indent="0">
              <a:lnSpc>
                <a:spcPct val="120000"/>
              </a:lnSpc>
              <a:buClr>
                <a:schemeClr val="tx1"/>
              </a:buClr>
              <a:buNone/>
            </a:pPr>
            <a:r>
              <a:rPr lang="en-US" sz="1600" dirty="0">
                <a:cs typeface="Arial" panose="020B0604020202020204" pitchFamily="34" charset="0"/>
              </a:rPr>
              <a:t>Cardiovascular (hypertension)</a:t>
            </a:r>
          </a:p>
          <a:p>
            <a:pPr marL="514350" lvl="1" indent="0">
              <a:lnSpc>
                <a:spcPct val="120000"/>
              </a:lnSpc>
              <a:buClr>
                <a:schemeClr val="tx1"/>
              </a:buClr>
              <a:buNone/>
            </a:pPr>
            <a:r>
              <a:rPr lang="en-US" sz="1600" dirty="0">
                <a:cs typeface="Arial" panose="020B0604020202020204" pitchFamily="34" charset="0"/>
              </a:rPr>
              <a:t>Cancer (testicular, kidney)</a:t>
            </a:r>
          </a:p>
          <a:p>
            <a:pPr marL="400050" indent="-285750">
              <a:lnSpc>
                <a:spcPct val="120000"/>
              </a:lnSpc>
              <a:buClr>
                <a:schemeClr val="tx1"/>
              </a:buClr>
            </a:pPr>
            <a:r>
              <a:rPr lang="en-US" sz="1600" dirty="0">
                <a:cs typeface="Arial" panose="020B0604020202020204" pitchFamily="34" charset="0"/>
              </a:rPr>
              <a:t>Potential adverse effects at low concentrations</a:t>
            </a:r>
          </a:p>
          <a:p>
            <a:pPr marL="400050" indent="-285750">
              <a:lnSpc>
                <a:spcPct val="120000"/>
              </a:lnSpc>
              <a:buClr>
                <a:schemeClr val="tx1"/>
              </a:buClr>
            </a:pPr>
            <a:r>
              <a:rPr lang="en-US" sz="1600" dirty="0">
                <a:cs typeface="Arial" panose="020B0604020202020204" pitchFamily="34" charset="0"/>
              </a:rPr>
              <a:t>Primary exposure from drinking water</a:t>
            </a:r>
          </a:p>
        </p:txBody>
      </p:sp>
      <p:grpSp>
        <p:nvGrpSpPr>
          <p:cNvPr id="5" name="Group 4">
            <a:extLst>
              <a:ext uri="{FF2B5EF4-FFF2-40B4-BE49-F238E27FC236}">
                <a16:creationId xmlns:a16="http://schemas.microsoft.com/office/drawing/2014/main" id="{8EFE73A7-5525-F2EA-85D5-497031BC15CE}"/>
              </a:ext>
            </a:extLst>
          </p:cNvPr>
          <p:cNvGrpSpPr/>
          <p:nvPr/>
        </p:nvGrpSpPr>
        <p:grpSpPr>
          <a:xfrm>
            <a:off x="4343400" y="660959"/>
            <a:ext cx="4419602" cy="3821581"/>
            <a:chOff x="4542183" y="1342334"/>
            <a:chExt cx="4187409" cy="3507573"/>
          </a:xfrm>
        </p:grpSpPr>
        <p:pic>
          <p:nvPicPr>
            <p:cNvPr id="7" name="Picture 6">
              <a:extLst>
                <a:ext uri="{FF2B5EF4-FFF2-40B4-BE49-F238E27FC236}">
                  <a16:creationId xmlns:a16="http://schemas.microsoft.com/office/drawing/2014/main" id="{576CCC1C-CC79-F429-8A28-A33E3B2261E5}"/>
                </a:ext>
              </a:extLst>
            </p:cNvPr>
            <p:cNvPicPr>
              <a:picLocks noChangeAspect="1"/>
            </p:cNvPicPr>
            <p:nvPr/>
          </p:nvPicPr>
          <p:blipFill>
            <a:blip r:embed="rId3"/>
            <a:srcRect/>
            <a:stretch/>
          </p:blipFill>
          <p:spPr>
            <a:xfrm>
              <a:off x="5811078" y="1342334"/>
              <a:ext cx="2918514" cy="3507573"/>
            </a:xfrm>
            <a:prstGeom prst="rect">
              <a:avLst/>
            </a:prstGeom>
          </p:spPr>
        </p:pic>
        <p:sp>
          <p:nvSpPr>
            <p:cNvPr id="8" name="TextBox 7">
              <a:extLst>
                <a:ext uri="{FF2B5EF4-FFF2-40B4-BE49-F238E27FC236}">
                  <a16:creationId xmlns:a16="http://schemas.microsoft.com/office/drawing/2014/main" id="{6AAC7CD0-1792-42A5-8D22-9233039CF778}"/>
                </a:ext>
              </a:extLst>
            </p:cNvPr>
            <p:cNvSpPr txBox="1"/>
            <p:nvPr/>
          </p:nvSpPr>
          <p:spPr>
            <a:xfrm>
              <a:off x="5116456" y="1932691"/>
              <a:ext cx="1645921" cy="259551"/>
            </a:xfrm>
            <a:prstGeom prst="roundRect">
              <a:avLst/>
            </a:prstGeom>
            <a:noFill/>
            <a:ln w="6350">
              <a:noFill/>
            </a:ln>
          </p:spPr>
          <p:txBody>
            <a:bodyPr wrap="square" tIns="0" bIns="0" rtlCol="0" anchor="ctr">
              <a:spAutoFit/>
            </a:bodyPr>
            <a:lstStyle/>
            <a:p>
              <a:pPr algn="r"/>
              <a:r>
                <a:rPr lang="en-US" sz="1600" dirty="0">
                  <a:solidFill>
                    <a:schemeClr val="accent3">
                      <a:lumMod val="75000"/>
                    </a:schemeClr>
                  </a:solidFill>
                </a:rPr>
                <a:t>Inhalation</a:t>
              </a:r>
            </a:p>
          </p:txBody>
        </p:sp>
        <p:sp>
          <p:nvSpPr>
            <p:cNvPr id="9" name="TextBox 8">
              <a:extLst>
                <a:ext uri="{FF2B5EF4-FFF2-40B4-BE49-F238E27FC236}">
                  <a16:creationId xmlns:a16="http://schemas.microsoft.com/office/drawing/2014/main" id="{A36FE585-5162-7999-5AEF-8B2CF3786CBC}"/>
                </a:ext>
              </a:extLst>
            </p:cNvPr>
            <p:cNvSpPr txBox="1"/>
            <p:nvPr/>
          </p:nvSpPr>
          <p:spPr>
            <a:xfrm>
              <a:off x="5115340" y="2162120"/>
              <a:ext cx="1645921" cy="259551"/>
            </a:xfrm>
            <a:prstGeom prst="roundRect">
              <a:avLst/>
            </a:prstGeom>
            <a:noFill/>
            <a:ln w="6350">
              <a:noFill/>
            </a:ln>
          </p:spPr>
          <p:txBody>
            <a:bodyPr wrap="square" tIns="0" bIns="0" rtlCol="0" anchor="ctr">
              <a:spAutoFit/>
            </a:bodyPr>
            <a:lstStyle/>
            <a:p>
              <a:pPr algn="r"/>
              <a:r>
                <a:rPr lang="en-US" sz="1600" dirty="0">
                  <a:solidFill>
                    <a:schemeClr val="accent3">
                      <a:lumMod val="75000"/>
                    </a:schemeClr>
                  </a:solidFill>
                </a:rPr>
                <a:t>Ingestion</a:t>
              </a:r>
            </a:p>
          </p:txBody>
        </p:sp>
        <p:sp>
          <p:nvSpPr>
            <p:cNvPr id="10" name="TextBox 9">
              <a:extLst>
                <a:ext uri="{FF2B5EF4-FFF2-40B4-BE49-F238E27FC236}">
                  <a16:creationId xmlns:a16="http://schemas.microsoft.com/office/drawing/2014/main" id="{E7DB0885-63FD-A315-88AF-0F8BA74B99DE}"/>
                </a:ext>
              </a:extLst>
            </p:cNvPr>
            <p:cNvSpPr txBox="1"/>
            <p:nvPr/>
          </p:nvSpPr>
          <p:spPr>
            <a:xfrm>
              <a:off x="4542183" y="2920191"/>
              <a:ext cx="1808260" cy="500063"/>
            </a:xfrm>
            <a:prstGeom prst="roundRect">
              <a:avLst/>
            </a:prstGeom>
            <a:noFill/>
            <a:ln>
              <a:noFill/>
            </a:ln>
          </p:spPr>
          <p:txBody>
            <a:bodyPr wrap="square" tIns="0" bIns="0" rtlCol="0" anchor="ctr">
              <a:spAutoFit/>
            </a:bodyPr>
            <a:lstStyle/>
            <a:p>
              <a:r>
                <a:rPr lang="en-US" sz="1600" dirty="0">
                  <a:solidFill>
                    <a:schemeClr val="accent3">
                      <a:lumMod val="75000"/>
                    </a:schemeClr>
                  </a:solidFill>
                </a:rPr>
                <a:t>Indirect oral/</a:t>
              </a:r>
              <a:br>
                <a:rPr lang="en-US" sz="1600" dirty="0">
                  <a:solidFill>
                    <a:schemeClr val="accent3">
                      <a:lumMod val="75000"/>
                    </a:schemeClr>
                  </a:solidFill>
                </a:rPr>
              </a:br>
              <a:r>
                <a:rPr lang="en-US" sz="1600" dirty="0">
                  <a:solidFill>
                    <a:schemeClr val="accent3">
                      <a:lumMod val="75000"/>
                    </a:schemeClr>
                  </a:solidFill>
                </a:rPr>
                <a:t>hand-to-mouth</a:t>
              </a:r>
            </a:p>
          </p:txBody>
        </p:sp>
        <p:sp>
          <p:nvSpPr>
            <p:cNvPr id="11" name="TextBox 10">
              <a:extLst>
                <a:ext uri="{FF2B5EF4-FFF2-40B4-BE49-F238E27FC236}">
                  <a16:creationId xmlns:a16="http://schemas.microsoft.com/office/drawing/2014/main" id="{C952FCAF-35D4-31C9-6FE7-FBA297E4B8AC}"/>
                </a:ext>
              </a:extLst>
            </p:cNvPr>
            <p:cNvSpPr txBox="1"/>
            <p:nvPr/>
          </p:nvSpPr>
          <p:spPr>
            <a:xfrm>
              <a:off x="4542183" y="4083688"/>
              <a:ext cx="1645921" cy="259551"/>
            </a:xfrm>
            <a:prstGeom prst="roundRect">
              <a:avLst/>
            </a:prstGeom>
            <a:noFill/>
            <a:ln>
              <a:noFill/>
            </a:ln>
          </p:spPr>
          <p:txBody>
            <a:bodyPr wrap="square" tIns="0" bIns="0" rtlCol="0" anchor="ctr">
              <a:spAutoFit/>
            </a:bodyPr>
            <a:lstStyle/>
            <a:p>
              <a:pPr algn="r"/>
              <a:r>
                <a:rPr lang="en-US" sz="1600" dirty="0">
                  <a:solidFill>
                    <a:schemeClr val="accent3">
                      <a:lumMod val="75000"/>
                    </a:schemeClr>
                  </a:solidFill>
                </a:rPr>
                <a:t>Skin absorption</a:t>
              </a:r>
            </a:p>
          </p:txBody>
        </p:sp>
      </p:grpSp>
    </p:spTree>
    <p:extLst>
      <p:ext uri="{BB962C8B-B14F-4D97-AF65-F5344CB8AC3E}">
        <p14:creationId xmlns:p14="http://schemas.microsoft.com/office/powerpoint/2010/main" val="425860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CEF62-3A44-71D3-A832-41ECD0A5D7A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F66CDC5-74C5-3D29-5279-224C1BA6D447}"/>
              </a:ext>
            </a:extLst>
          </p:cNvPr>
          <p:cNvSpPr>
            <a:spLocks noGrp="1"/>
          </p:cNvSpPr>
          <p:nvPr>
            <p:ph type="title"/>
          </p:nvPr>
        </p:nvSpPr>
        <p:spPr>
          <a:xfrm>
            <a:off x="-76200" y="742950"/>
            <a:ext cx="5638801" cy="3657600"/>
          </a:xfrm>
        </p:spPr>
        <p:txBody>
          <a:bodyPr/>
          <a:lstStyle/>
          <a:p>
            <a:r>
              <a:rPr lang="en-US" dirty="0"/>
              <a:t>Your Potential PFAS Exposures</a:t>
            </a:r>
          </a:p>
        </p:txBody>
      </p:sp>
      <p:sp>
        <p:nvSpPr>
          <p:cNvPr id="2" name="Slide Number Placeholder 2">
            <a:extLst>
              <a:ext uri="{FF2B5EF4-FFF2-40B4-BE49-F238E27FC236}">
                <a16:creationId xmlns:a16="http://schemas.microsoft.com/office/drawing/2014/main" id="{A6B96009-7DE2-3D14-9D39-9523BA19B911}"/>
              </a:ext>
            </a:extLst>
          </p:cNvPr>
          <p:cNvSpPr>
            <a:spLocks noGrp="1"/>
          </p:cNvSpPr>
          <p:nvPr>
            <p:ph type="sldNum" sz="quarter" idx="4"/>
          </p:nvPr>
        </p:nvSpPr>
        <p:spPr>
          <a:xfrm>
            <a:off x="8153399" y="4767263"/>
            <a:ext cx="838201" cy="273844"/>
          </a:xfrm>
        </p:spPr>
        <p:txBody>
          <a:bodyPr/>
          <a:lstStyle/>
          <a:p>
            <a:fld id="{66D1E8CB-FECB-4480-A50A-D9FF92647189}" type="slidenum">
              <a:rPr lang="en-US" smtClean="0"/>
              <a:t>11</a:t>
            </a:fld>
            <a:endParaRPr lang="en-US" dirty="0"/>
          </a:p>
        </p:txBody>
      </p:sp>
    </p:spTree>
    <p:extLst>
      <p:ext uri="{BB962C8B-B14F-4D97-AF65-F5344CB8AC3E}">
        <p14:creationId xmlns:p14="http://schemas.microsoft.com/office/powerpoint/2010/main" val="1516015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D871925-4B9A-0779-EE9D-0842DEB77049}"/>
              </a:ext>
            </a:extLst>
          </p:cNvPr>
          <p:cNvSpPr>
            <a:spLocks noGrp="1"/>
          </p:cNvSpPr>
          <p:nvPr>
            <p:ph type="body" sz="quarter" idx="13"/>
          </p:nvPr>
        </p:nvSpPr>
        <p:spPr/>
        <p:txBody>
          <a:bodyPr/>
          <a:lstStyle/>
          <a:p>
            <a:r>
              <a:rPr lang="en-US" dirty="0"/>
              <a:t>Your Potential Exposures</a:t>
            </a:r>
          </a:p>
        </p:txBody>
      </p:sp>
      <p:sp>
        <p:nvSpPr>
          <p:cNvPr id="3" name="Rectangle 2">
            <a:extLst>
              <a:ext uri="{FF2B5EF4-FFF2-40B4-BE49-F238E27FC236}">
                <a16:creationId xmlns:a16="http://schemas.microsoft.com/office/drawing/2014/main" id="{DB02CFE4-173F-7DF7-1A8C-B89866218635}"/>
              </a:ext>
            </a:extLst>
          </p:cNvPr>
          <p:cNvSpPr/>
          <p:nvPr/>
        </p:nvSpPr>
        <p:spPr>
          <a:xfrm>
            <a:off x="0" y="590548"/>
            <a:ext cx="4342222" cy="455295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6">
            <a:extLst>
              <a:ext uri="{FF2B5EF4-FFF2-40B4-BE49-F238E27FC236}">
                <a16:creationId xmlns:a16="http://schemas.microsoft.com/office/drawing/2014/main" id="{6B4B1AE9-D26B-0C2B-1F8A-857A9E8F1A44}"/>
              </a:ext>
            </a:extLst>
          </p:cNvPr>
          <p:cNvSpPr txBox="1">
            <a:spLocks/>
          </p:cNvSpPr>
          <p:nvPr/>
        </p:nvSpPr>
        <p:spPr>
          <a:xfrm>
            <a:off x="228600" y="895350"/>
            <a:ext cx="4113622" cy="3821580"/>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baseline="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baseline="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baseline="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Clr>
                <a:schemeClr val="tx1"/>
              </a:buClr>
              <a:buNone/>
            </a:pPr>
            <a:r>
              <a:rPr lang="en-US" sz="2000" b="1" dirty="0">
                <a:cs typeface="Arial" panose="020B0604020202020204" pitchFamily="34" charset="0"/>
              </a:rPr>
              <a:t>Potential Exposures</a:t>
            </a:r>
          </a:p>
          <a:p>
            <a:pPr>
              <a:lnSpc>
                <a:spcPct val="120000"/>
              </a:lnSpc>
              <a:buClr>
                <a:schemeClr val="tx1"/>
              </a:buClr>
            </a:pPr>
            <a:r>
              <a:rPr lang="en-US" sz="1800" dirty="0">
                <a:cs typeface="Arial" panose="020B0604020202020204" pitchFamily="34" charset="0"/>
              </a:rPr>
              <a:t>Chemicals and cleaning products at work and home</a:t>
            </a:r>
          </a:p>
          <a:p>
            <a:pPr>
              <a:lnSpc>
                <a:spcPct val="120000"/>
              </a:lnSpc>
              <a:buClr>
                <a:schemeClr val="tx1"/>
              </a:buClr>
            </a:pPr>
            <a:r>
              <a:rPr lang="en-US" sz="1800" dirty="0">
                <a:cs typeface="Arial" panose="020B0604020202020204" pitchFamily="34" charset="0"/>
              </a:rPr>
              <a:t>Ingestion from touching PFAS containing materials</a:t>
            </a:r>
          </a:p>
          <a:p>
            <a:pPr>
              <a:lnSpc>
                <a:spcPct val="120000"/>
              </a:lnSpc>
              <a:buClr>
                <a:schemeClr val="tx1"/>
              </a:buClr>
            </a:pPr>
            <a:r>
              <a:rPr lang="en-US" sz="1800" dirty="0">
                <a:cs typeface="Arial" panose="020B0604020202020204" pitchFamily="34" charset="0"/>
              </a:rPr>
              <a:t>Cookware treated PFAS (e.g., Teflon) </a:t>
            </a:r>
          </a:p>
          <a:p>
            <a:pPr>
              <a:lnSpc>
                <a:spcPct val="120000"/>
              </a:lnSpc>
              <a:buClr>
                <a:schemeClr val="tx1"/>
              </a:buClr>
            </a:pPr>
            <a:r>
              <a:rPr lang="en-US" sz="1800" dirty="0">
                <a:cs typeface="Arial" panose="020B0604020202020204" pitchFamily="34" charset="0"/>
              </a:rPr>
              <a:t>Beach/stream foam</a:t>
            </a:r>
          </a:p>
          <a:p>
            <a:pPr>
              <a:lnSpc>
                <a:spcPct val="120000"/>
              </a:lnSpc>
              <a:buClr>
                <a:schemeClr val="tx1"/>
              </a:buClr>
            </a:pPr>
            <a:r>
              <a:rPr lang="en-US" sz="1800" b="1" dirty="0">
                <a:cs typeface="Arial" panose="020B0604020202020204" pitchFamily="34" charset="0"/>
              </a:rPr>
              <a:t>Drinking water</a:t>
            </a:r>
          </a:p>
          <a:p>
            <a:pPr>
              <a:lnSpc>
                <a:spcPct val="120000"/>
              </a:lnSpc>
              <a:buClr>
                <a:schemeClr val="tx1"/>
              </a:buClr>
            </a:pPr>
            <a:endParaRPr lang="en-US" sz="1800" dirty="0">
              <a:cs typeface="Arial" panose="020B0604020202020204" pitchFamily="34" charset="0"/>
            </a:endParaRPr>
          </a:p>
        </p:txBody>
      </p:sp>
      <p:sp>
        <p:nvSpPr>
          <p:cNvPr id="5" name="Content Placeholder 6">
            <a:extLst>
              <a:ext uri="{FF2B5EF4-FFF2-40B4-BE49-F238E27FC236}">
                <a16:creationId xmlns:a16="http://schemas.microsoft.com/office/drawing/2014/main" id="{B7EE14AA-E7D7-0D79-2AD1-0EA9551511D5}"/>
              </a:ext>
            </a:extLst>
          </p:cNvPr>
          <p:cNvSpPr txBox="1">
            <a:spLocks/>
          </p:cNvSpPr>
          <p:nvPr/>
        </p:nvSpPr>
        <p:spPr>
          <a:xfrm>
            <a:off x="4496388" y="895350"/>
            <a:ext cx="4266611" cy="3821580"/>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baseline="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baseline="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baseline="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Clr>
                <a:schemeClr val="tx1"/>
              </a:buClr>
              <a:buNone/>
            </a:pPr>
            <a:r>
              <a:rPr lang="en-US" sz="2000" b="1" dirty="0">
                <a:cs typeface="Arial" panose="020B0604020202020204" pitchFamily="34" charset="0"/>
              </a:rPr>
              <a:t>Minimizing Exposure</a:t>
            </a:r>
          </a:p>
          <a:p>
            <a:pPr>
              <a:lnSpc>
                <a:spcPct val="120000"/>
              </a:lnSpc>
              <a:buClr>
                <a:schemeClr val="tx1"/>
              </a:buClr>
            </a:pPr>
            <a:r>
              <a:rPr lang="en-US" sz="1800" dirty="0">
                <a:cs typeface="Arial" panose="020B0604020202020204" pitchFamily="34" charset="0"/>
              </a:rPr>
              <a:t>Review SDS for products you are using</a:t>
            </a:r>
          </a:p>
          <a:p>
            <a:pPr>
              <a:lnSpc>
                <a:spcPct val="120000"/>
              </a:lnSpc>
              <a:buClr>
                <a:schemeClr val="tx1"/>
              </a:buClr>
            </a:pPr>
            <a:r>
              <a:rPr lang="en-US" sz="1800" dirty="0">
                <a:cs typeface="Arial" panose="020B0604020202020204" pitchFamily="34" charset="0"/>
              </a:rPr>
              <a:t>Wear appropriate PPE when handling chemicals</a:t>
            </a:r>
          </a:p>
          <a:p>
            <a:pPr>
              <a:lnSpc>
                <a:spcPct val="120000"/>
              </a:lnSpc>
              <a:buClr>
                <a:schemeClr val="tx1"/>
              </a:buClr>
            </a:pPr>
            <a:r>
              <a:rPr lang="en-US" sz="1800" dirty="0">
                <a:cs typeface="Arial" panose="020B0604020202020204" pitchFamily="34" charset="0"/>
              </a:rPr>
              <a:t>Wash hands after chemical exposure and before eating</a:t>
            </a:r>
          </a:p>
          <a:p>
            <a:pPr>
              <a:lnSpc>
                <a:spcPct val="120000"/>
              </a:lnSpc>
              <a:buClr>
                <a:schemeClr val="tx1"/>
              </a:buClr>
            </a:pPr>
            <a:r>
              <a:rPr lang="en-US" sz="1800" dirty="0">
                <a:cs typeface="Arial" panose="020B0604020202020204" pitchFamily="34" charset="0"/>
              </a:rPr>
              <a:t>Test residential well water, use carbon filtration, if needed</a:t>
            </a:r>
          </a:p>
          <a:p>
            <a:pPr>
              <a:lnSpc>
                <a:spcPct val="120000"/>
              </a:lnSpc>
              <a:buClr>
                <a:schemeClr val="tx1"/>
              </a:buClr>
            </a:pPr>
            <a:r>
              <a:rPr lang="en-US" sz="1800" dirty="0">
                <a:cs typeface="Arial" panose="020B0604020202020204" pitchFamily="34" charset="0"/>
              </a:rPr>
              <a:t>Avoid PFAS treated products</a:t>
            </a:r>
          </a:p>
          <a:p>
            <a:pPr>
              <a:lnSpc>
                <a:spcPct val="120000"/>
              </a:lnSpc>
              <a:buClr>
                <a:schemeClr val="tx1"/>
              </a:buClr>
            </a:pPr>
            <a:endParaRPr lang="en-US" sz="1800" dirty="0">
              <a:cs typeface="Arial" panose="020B0604020202020204" pitchFamily="34" charset="0"/>
            </a:endParaRPr>
          </a:p>
        </p:txBody>
      </p:sp>
    </p:spTree>
    <p:extLst>
      <p:ext uri="{BB962C8B-B14F-4D97-AF65-F5344CB8AC3E}">
        <p14:creationId xmlns:p14="http://schemas.microsoft.com/office/powerpoint/2010/main" val="3484631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D344B5D-5EF1-E7F4-5496-1E595DBB990B}"/>
              </a:ext>
            </a:extLst>
          </p:cNvPr>
          <p:cNvSpPr>
            <a:spLocks noGrp="1"/>
          </p:cNvSpPr>
          <p:nvPr>
            <p:ph type="title"/>
          </p:nvPr>
        </p:nvSpPr>
        <p:spPr>
          <a:xfrm>
            <a:off x="-76200" y="742950"/>
            <a:ext cx="5638801" cy="3657600"/>
          </a:xfrm>
        </p:spPr>
        <p:txBody>
          <a:bodyPr/>
          <a:lstStyle/>
          <a:p>
            <a:r>
              <a:rPr lang="en-US" dirty="0"/>
              <a:t>Federal Regulations</a:t>
            </a:r>
          </a:p>
        </p:txBody>
      </p:sp>
      <p:sp>
        <p:nvSpPr>
          <p:cNvPr id="2" name="Slide Number Placeholder 2">
            <a:extLst>
              <a:ext uri="{FF2B5EF4-FFF2-40B4-BE49-F238E27FC236}">
                <a16:creationId xmlns:a16="http://schemas.microsoft.com/office/drawing/2014/main" id="{E83E1BBD-BA64-0E1E-BF09-CC5F2821F4F6}"/>
              </a:ext>
            </a:extLst>
          </p:cNvPr>
          <p:cNvSpPr>
            <a:spLocks noGrp="1"/>
          </p:cNvSpPr>
          <p:nvPr>
            <p:ph type="sldNum" sz="quarter" idx="4"/>
          </p:nvPr>
        </p:nvSpPr>
        <p:spPr>
          <a:xfrm>
            <a:off x="8153399" y="4767263"/>
            <a:ext cx="838201" cy="273844"/>
          </a:xfrm>
        </p:spPr>
        <p:txBody>
          <a:bodyPr/>
          <a:lstStyle/>
          <a:p>
            <a:fld id="{66D1E8CB-FECB-4480-A50A-D9FF92647189}" type="slidenum">
              <a:rPr lang="en-US" smtClean="0"/>
              <a:t>13</a:t>
            </a:fld>
            <a:endParaRPr lang="en-US" dirty="0"/>
          </a:p>
        </p:txBody>
      </p:sp>
    </p:spTree>
    <p:extLst>
      <p:ext uri="{BB962C8B-B14F-4D97-AF65-F5344CB8AC3E}">
        <p14:creationId xmlns:p14="http://schemas.microsoft.com/office/powerpoint/2010/main" val="645123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31B63-905B-8B9A-2E7B-3CB6150B7A77}"/>
              </a:ext>
            </a:extLst>
          </p:cNvPr>
          <p:cNvSpPr>
            <a:spLocks noGrp="1"/>
          </p:cNvSpPr>
          <p:nvPr>
            <p:ph type="title"/>
          </p:nvPr>
        </p:nvSpPr>
        <p:spPr/>
        <p:txBody>
          <a:bodyPr/>
          <a:lstStyle/>
          <a:p>
            <a:r>
              <a:rPr lang="en-US" dirty="0"/>
              <a:t>EPA Road Map</a:t>
            </a:r>
          </a:p>
        </p:txBody>
      </p:sp>
      <p:pic>
        <p:nvPicPr>
          <p:cNvPr id="6" name="Content Placeholder 5">
            <a:extLst>
              <a:ext uri="{FF2B5EF4-FFF2-40B4-BE49-F238E27FC236}">
                <a16:creationId xmlns:a16="http://schemas.microsoft.com/office/drawing/2014/main" id="{BFAAE670-F76C-3954-6285-21F5DF3E5F30}"/>
              </a:ext>
            </a:extLst>
          </p:cNvPr>
          <p:cNvPicPr>
            <a:picLocks noGrp="1" noChangeAspect="1"/>
          </p:cNvPicPr>
          <p:nvPr>
            <p:ph sz="half" idx="2"/>
          </p:nvPr>
        </p:nvPicPr>
        <p:blipFill>
          <a:blip r:embed="rId3">
            <a:extLst>
              <a:ext uri="{96DAC541-7B7A-43D3-8B79-37D633B846F1}">
                <asvg:svgBlip xmlns:asvg="http://schemas.microsoft.com/office/drawing/2016/SVG/main" r:embed="rId4"/>
              </a:ext>
            </a:extLst>
          </a:blip>
          <a:srcRect/>
          <a:stretch/>
        </p:blipFill>
        <p:spPr>
          <a:xfrm>
            <a:off x="5619955" y="742950"/>
            <a:ext cx="2989027" cy="3886200"/>
          </a:xfrm>
        </p:spPr>
      </p:pic>
      <p:graphicFrame>
        <p:nvGraphicFramePr>
          <p:cNvPr id="3" name="Table 2">
            <a:extLst>
              <a:ext uri="{FF2B5EF4-FFF2-40B4-BE49-F238E27FC236}">
                <a16:creationId xmlns:a16="http://schemas.microsoft.com/office/drawing/2014/main" id="{F57BAF65-70DC-1A3D-8B45-3F3E02DEA25E}"/>
              </a:ext>
            </a:extLst>
          </p:cNvPr>
          <p:cNvGraphicFramePr>
            <a:graphicFrameLocks noGrp="1"/>
          </p:cNvGraphicFramePr>
          <p:nvPr/>
        </p:nvGraphicFramePr>
        <p:xfrm>
          <a:off x="228600" y="742950"/>
          <a:ext cx="4038600" cy="3953256"/>
        </p:xfrm>
        <a:graphic>
          <a:graphicData uri="http://schemas.openxmlformats.org/drawingml/2006/table">
            <a:tbl>
              <a:tblPr firstRow="1" bandRow="1">
                <a:tableStyleId>{5C22544A-7EE6-4342-B048-85BDC9FD1C3A}</a:tableStyleId>
              </a:tblPr>
              <a:tblGrid>
                <a:gridCol w="4038600">
                  <a:extLst>
                    <a:ext uri="{9D8B030D-6E8A-4147-A177-3AD203B41FA5}">
                      <a16:colId xmlns:a16="http://schemas.microsoft.com/office/drawing/2014/main" val="810543033"/>
                    </a:ext>
                  </a:extLst>
                </a:gridCol>
              </a:tblGrid>
              <a:tr h="1243584">
                <a:tc>
                  <a:txBody>
                    <a:bodyPr/>
                    <a:lstStyle/>
                    <a:p>
                      <a:r>
                        <a:rPr lang="en-US" sz="1600" dirty="0">
                          <a:latin typeface="Swis721 BT" panose="020B0504020202020204" pitchFamily="34" charset="0"/>
                        </a:rPr>
                        <a:t>RESTRICT</a:t>
                      </a:r>
                    </a:p>
                    <a:p>
                      <a:r>
                        <a:rPr lang="en-US" sz="1600" b="0" dirty="0"/>
                        <a:t>Pursuing a comprehensive approach to proactively prevent PFAS from entering air, land, and water at levels that can adversely impact human health and the environment.</a:t>
                      </a:r>
                    </a:p>
                  </a:txBody>
                  <a:tcPr anchor="ctr">
                    <a:lnB w="38100" cap="flat" cmpd="sng" algn="ctr">
                      <a:solidFill>
                        <a:schemeClr val="bg1"/>
                      </a:solidFill>
                      <a:prstDash val="solid"/>
                      <a:round/>
                      <a:headEnd type="none" w="med" len="med"/>
                      <a:tailEnd type="none" w="med" len="med"/>
                    </a:lnB>
                    <a:solidFill>
                      <a:schemeClr val="accent3"/>
                    </a:solidFill>
                  </a:tcPr>
                </a:tc>
                <a:extLst>
                  <a:ext uri="{0D108BD9-81ED-4DB2-BD59-A6C34878D82A}">
                    <a16:rowId xmlns:a16="http://schemas.microsoft.com/office/drawing/2014/main" val="1925641465"/>
                  </a:ext>
                </a:extLst>
              </a:tr>
              <a:tr h="1321308">
                <a:tc>
                  <a:txBody>
                    <a:bodyPr/>
                    <a:lstStyle/>
                    <a:p>
                      <a:r>
                        <a:rPr lang="en-US" sz="1600" b="1" kern="1200" dirty="0">
                          <a:solidFill>
                            <a:schemeClr val="lt1"/>
                          </a:solidFill>
                          <a:latin typeface="Swis721 BT" panose="020B0504020202020204" pitchFamily="34" charset="0"/>
                          <a:ea typeface="+mn-ea"/>
                          <a:cs typeface="+mn-cs"/>
                        </a:rPr>
                        <a:t>REMEDIATE</a:t>
                      </a:r>
                    </a:p>
                    <a:p>
                      <a:r>
                        <a:rPr lang="en-US" sz="1600" dirty="0">
                          <a:solidFill>
                            <a:schemeClr val="bg1"/>
                          </a:solidFill>
                        </a:rPr>
                        <a:t>Broadening and accelerating the cleanup of PFAS contamination to protect human health and ecological systems.</a:t>
                      </a:r>
                    </a:p>
                  </a:txBody>
                  <a:tcPr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3796710572"/>
                  </a:ext>
                </a:extLst>
              </a:tr>
              <a:tr h="1321308">
                <a:tc>
                  <a:txBody>
                    <a:bodyPr/>
                    <a:lstStyle/>
                    <a:p>
                      <a:pPr marL="0" algn="l" defTabSz="914400" rtl="0" eaLnBrk="1" latinLnBrk="0" hangingPunct="1"/>
                      <a:r>
                        <a:rPr lang="en-US" sz="1600" b="1" kern="1200" dirty="0">
                          <a:solidFill>
                            <a:schemeClr val="lt1"/>
                          </a:solidFill>
                          <a:latin typeface="Swis721 BT" panose="020B0504020202020204" pitchFamily="34" charset="0"/>
                          <a:ea typeface="+mn-ea"/>
                          <a:cs typeface="+mn-cs"/>
                        </a:rPr>
                        <a:t>RESEARCH</a:t>
                      </a:r>
                    </a:p>
                    <a:p>
                      <a:r>
                        <a:rPr lang="en-US" sz="1600" dirty="0">
                          <a:solidFill>
                            <a:schemeClr val="bg1"/>
                          </a:solidFill>
                        </a:rPr>
                        <a:t>Investing in research, development, and innovation to increase understanding of PFAS methods, human health and environmental risks, and technologies. </a:t>
                      </a:r>
                    </a:p>
                  </a:txBody>
                  <a:tcPr anchor="ctr">
                    <a:lnT w="38100" cap="flat" cmpd="sng" algn="ctr">
                      <a:solidFill>
                        <a:schemeClr val="bg1"/>
                      </a:solidFill>
                      <a:prstDash val="solid"/>
                      <a:round/>
                      <a:headEnd type="none" w="med" len="med"/>
                      <a:tailEnd type="none" w="med" len="med"/>
                    </a:lnT>
                    <a:solidFill>
                      <a:schemeClr val="tx2"/>
                    </a:solidFill>
                  </a:tcPr>
                </a:tc>
                <a:extLst>
                  <a:ext uri="{0D108BD9-81ED-4DB2-BD59-A6C34878D82A}">
                    <a16:rowId xmlns:a16="http://schemas.microsoft.com/office/drawing/2014/main" val="2931830923"/>
                  </a:ext>
                </a:extLst>
              </a:tr>
            </a:tbl>
          </a:graphicData>
        </a:graphic>
      </p:graphicFrame>
      <p:sp>
        <p:nvSpPr>
          <p:cNvPr id="4" name="Slide Number Placeholder 2">
            <a:extLst>
              <a:ext uri="{FF2B5EF4-FFF2-40B4-BE49-F238E27FC236}">
                <a16:creationId xmlns:a16="http://schemas.microsoft.com/office/drawing/2014/main" id="{26051A34-6539-4C81-CBB6-ED638736BD58}"/>
              </a:ext>
            </a:extLst>
          </p:cNvPr>
          <p:cNvSpPr txBox="1">
            <a:spLocks/>
          </p:cNvSpPr>
          <p:nvPr/>
        </p:nvSpPr>
        <p:spPr>
          <a:xfrm>
            <a:off x="8153399" y="4767263"/>
            <a:ext cx="838201" cy="27384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6D1E8CB-FECB-4480-A50A-D9FF92647189}" type="slidenum">
              <a:rPr lang="en-US" sz="1400" smtClean="0">
                <a:solidFill>
                  <a:schemeClr val="bg1">
                    <a:lumMod val="50000"/>
                  </a:schemeClr>
                </a:solidFill>
                <a:latin typeface="+mj-lt"/>
              </a:rPr>
              <a:pPr algn="r"/>
              <a:t>14</a:t>
            </a:fld>
            <a:endParaRPr lang="en-US" sz="1400" dirty="0">
              <a:solidFill>
                <a:schemeClr val="bg1">
                  <a:lumMod val="50000"/>
                </a:schemeClr>
              </a:solidFill>
              <a:latin typeface="+mj-lt"/>
            </a:endParaRPr>
          </a:p>
        </p:txBody>
      </p:sp>
    </p:spTree>
    <p:extLst>
      <p:ext uri="{BB962C8B-B14F-4D97-AF65-F5344CB8AC3E}">
        <p14:creationId xmlns:p14="http://schemas.microsoft.com/office/powerpoint/2010/main" val="4170409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DEE91C-244D-9432-7287-18DBAC4BFDA3}"/>
              </a:ext>
            </a:extLst>
          </p:cNvPr>
          <p:cNvSpPr>
            <a:spLocks noGrp="1" noRot="1" noMove="1" noResize="1" noEditPoints="1" noAdjustHandles="1" noChangeArrowheads="1" noChangeShapeType="1"/>
          </p:cNvSpPr>
          <p:nvPr/>
        </p:nvSpPr>
        <p:spPr>
          <a:xfrm>
            <a:off x="0" y="590548"/>
            <a:ext cx="3962400" cy="455295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87C8C2-5AEC-2DAF-09D9-26EBB6D986D1}"/>
              </a:ext>
            </a:extLst>
          </p:cNvPr>
          <p:cNvSpPr>
            <a:spLocks noGrp="1"/>
          </p:cNvSpPr>
          <p:nvPr>
            <p:ph type="title"/>
          </p:nvPr>
        </p:nvSpPr>
        <p:spPr>
          <a:xfrm>
            <a:off x="76200" y="-19050"/>
            <a:ext cx="8610600" cy="589683"/>
          </a:xfrm>
        </p:spPr>
        <p:txBody>
          <a:bodyPr>
            <a:normAutofit/>
          </a:bodyPr>
          <a:lstStyle/>
          <a:p>
            <a:r>
              <a:rPr lang="en-US" sz="2000" dirty="0"/>
              <a:t>National Primary Drinking Water Regulation</a:t>
            </a:r>
          </a:p>
        </p:txBody>
      </p:sp>
      <p:graphicFrame>
        <p:nvGraphicFramePr>
          <p:cNvPr id="5" name="Content Placeholder 4">
            <a:extLst>
              <a:ext uri="{FF2B5EF4-FFF2-40B4-BE49-F238E27FC236}">
                <a16:creationId xmlns:a16="http://schemas.microsoft.com/office/drawing/2014/main" id="{18B54DD2-57A8-CD4F-661D-6A0CD86043C5}"/>
              </a:ext>
            </a:extLst>
          </p:cNvPr>
          <p:cNvGraphicFramePr>
            <a:graphicFrameLocks noGrp="1"/>
          </p:cNvGraphicFramePr>
          <p:nvPr>
            <p:ph sz="half" idx="1"/>
            <p:extLst>
              <p:ext uri="{D42A27DB-BD31-4B8C-83A1-F6EECF244321}">
                <p14:modId xmlns:p14="http://schemas.microsoft.com/office/powerpoint/2010/main" val="2631930879"/>
              </p:ext>
            </p:extLst>
          </p:nvPr>
        </p:nvGraphicFramePr>
        <p:xfrm>
          <a:off x="4134928" y="716460"/>
          <a:ext cx="4716711" cy="4050803"/>
        </p:xfrm>
        <a:graphic>
          <a:graphicData uri="http://schemas.openxmlformats.org/drawingml/2006/table">
            <a:tbl>
              <a:tblPr firstRow="1" bandRow="1">
                <a:tableStyleId>{3C2FFA5D-87B4-456A-9821-1D502468CF0F}</a:tableStyleId>
              </a:tblPr>
              <a:tblGrid>
                <a:gridCol w="1572237">
                  <a:extLst>
                    <a:ext uri="{9D8B030D-6E8A-4147-A177-3AD203B41FA5}">
                      <a16:colId xmlns:a16="http://schemas.microsoft.com/office/drawing/2014/main" val="3392103196"/>
                    </a:ext>
                  </a:extLst>
                </a:gridCol>
                <a:gridCol w="1572237">
                  <a:extLst>
                    <a:ext uri="{9D8B030D-6E8A-4147-A177-3AD203B41FA5}">
                      <a16:colId xmlns:a16="http://schemas.microsoft.com/office/drawing/2014/main" val="2761958156"/>
                    </a:ext>
                  </a:extLst>
                </a:gridCol>
                <a:gridCol w="1572237">
                  <a:extLst>
                    <a:ext uri="{9D8B030D-6E8A-4147-A177-3AD203B41FA5}">
                      <a16:colId xmlns:a16="http://schemas.microsoft.com/office/drawing/2014/main" val="501663045"/>
                    </a:ext>
                  </a:extLst>
                </a:gridCol>
              </a:tblGrid>
              <a:tr h="577789">
                <a:tc>
                  <a:txBody>
                    <a:bodyPr/>
                    <a:lstStyle/>
                    <a:p>
                      <a:pPr marL="0" algn="ctr" defTabSz="914400" rtl="0" eaLnBrk="1" latinLnBrk="0" hangingPunct="1"/>
                      <a:r>
                        <a:rPr lang="en-US" sz="1200" b="1" kern="1200" dirty="0">
                          <a:solidFill>
                            <a:schemeClr val="lt1"/>
                          </a:solidFill>
                          <a:latin typeface="Swis721 BT" panose="020B0504020202020204" pitchFamily="34" charset="0"/>
                          <a:ea typeface="+mn-ea"/>
                          <a:cs typeface="+mn-cs"/>
                        </a:rPr>
                        <a:t>Compound</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marL="0" algn="ctr" defTabSz="914400" rtl="0" eaLnBrk="1" latinLnBrk="0" hangingPunct="1"/>
                      <a:r>
                        <a:rPr lang="en-US" sz="1200" b="1" kern="1200" dirty="0">
                          <a:solidFill>
                            <a:schemeClr val="lt1"/>
                          </a:solidFill>
                          <a:latin typeface="Swis721 BT" panose="020B0504020202020204" pitchFamily="34" charset="0"/>
                          <a:ea typeface="+mn-ea"/>
                          <a:cs typeface="+mn-cs"/>
                        </a:rPr>
                        <a:t>Final MCLG</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marL="0" algn="ctr" defTabSz="914400" rtl="0" eaLnBrk="1" latinLnBrk="0" hangingPunct="1"/>
                      <a:r>
                        <a:rPr lang="en-US" sz="1200" b="1" kern="1200" dirty="0">
                          <a:solidFill>
                            <a:schemeClr val="lt1"/>
                          </a:solidFill>
                          <a:latin typeface="Swis721 BT" panose="020B0504020202020204" pitchFamily="34" charset="0"/>
                          <a:ea typeface="+mn-ea"/>
                          <a:cs typeface="+mn-cs"/>
                        </a:rPr>
                        <a:t>Final MCL </a:t>
                      </a:r>
                    </a:p>
                    <a:p>
                      <a:pPr marL="0" algn="ctr" defTabSz="914400" rtl="0" eaLnBrk="1" latinLnBrk="0" hangingPunct="1"/>
                      <a:r>
                        <a:rPr lang="en-US" sz="1200" b="1" kern="1200" dirty="0">
                          <a:solidFill>
                            <a:schemeClr val="lt1"/>
                          </a:solidFill>
                          <a:latin typeface="Swis721 BT" panose="020B0504020202020204" pitchFamily="34" charset="0"/>
                          <a:ea typeface="+mn-ea"/>
                          <a:cs typeface="+mn-cs"/>
                        </a:rPr>
                        <a:t>(enforceable levels)</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448678139"/>
                  </a:ext>
                </a:extLst>
              </a:tr>
              <a:tr h="462905">
                <a:tc>
                  <a:txBody>
                    <a:bodyPr/>
                    <a:lstStyle/>
                    <a:p>
                      <a:pPr marL="0" algn="l" defTabSz="914400" rtl="0" eaLnBrk="1" latinLnBrk="0" hangingPunct="1"/>
                      <a:r>
                        <a:rPr lang="en-US" sz="1200" kern="1200" dirty="0">
                          <a:solidFill>
                            <a:schemeClr val="dk1"/>
                          </a:solidFill>
                          <a:latin typeface="+mn-lt"/>
                          <a:ea typeface="+mn-ea"/>
                          <a:cs typeface="+mn-cs"/>
                        </a:rPr>
                        <a:t>PFOA</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D7E5">
                        <a:alpha val="40000"/>
                      </a:srgbClr>
                    </a:solidFill>
                  </a:tcPr>
                </a:tc>
                <a:tc>
                  <a:txBody>
                    <a:bodyPr/>
                    <a:lstStyle/>
                    <a:p>
                      <a:pPr marL="0" algn="ctr" defTabSz="914400" rtl="0" eaLnBrk="1" latinLnBrk="0" hangingPunct="1"/>
                      <a:r>
                        <a:rPr lang="en-US" sz="1200" kern="1200" dirty="0">
                          <a:solidFill>
                            <a:schemeClr val="dk1"/>
                          </a:solidFill>
                          <a:latin typeface="+mn-lt"/>
                          <a:ea typeface="+mn-ea"/>
                          <a:cs typeface="+mn-cs"/>
                        </a:rPr>
                        <a:t>Zero</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D7E5">
                        <a:alpha val="40000"/>
                      </a:srgbClr>
                    </a:solidFill>
                  </a:tcPr>
                </a:tc>
                <a:tc>
                  <a:txBody>
                    <a:bodyPr/>
                    <a:lstStyle/>
                    <a:p>
                      <a:pPr marL="0" algn="ctr" defTabSz="914400" rtl="0" eaLnBrk="1" latinLnBrk="0" hangingPunct="1"/>
                      <a:r>
                        <a:rPr lang="en-US" sz="1200" kern="1200" dirty="0">
                          <a:solidFill>
                            <a:schemeClr val="dk1"/>
                          </a:solidFill>
                          <a:latin typeface="+mn-lt"/>
                          <a:ea typeface="+mn-ea"/>
                          <a:cs typeface="+mn-cs"/>
                        </a:rPr>
                        <a:t>4.0 ppt</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D7E5">
                        <a:alpha val="40000"/>
                      </a:srgbClr>
                    </a:solidFill>
                  </a:tcPr>
                </a:tc>
                <a:extLst>
                  <a:ext uri="{0D108BD9-81ED-4DB2-BD59-A6C34878D82A}">
                    <a16:rowId xmlns:a16="http://schemas.microsoft.com/office/drawing/2014/main" val="404037776"/>
                  </a:ext>
                </a:extLst>
              </a:tr>
              <a:tr h="351253">
                <a:tc>
                  <a:txBody>
                    <a:bodyPr/>
                    <a:lstStyle/>
                    <a:p>
                      <a:pPr marL="0" algn="l" defTabSz="914400" rtl="0" eaLnBrk="1" latinLnBrk="0" hangingPunct="1"/>
                      <a:r>
                        <a:rPr lang="en-US" sz="1200" kern="1200" dirty="0">
                          <a:solidFill>
                            <a:schemeClr val="dk1"/>
                          </a:solidFill>
                          <a:latin typeface="+mn-lt"/>
                          <a:ea typeface="+mn-ea"/>
                          <a:cs typeface="+mn-cs"/>
                        </a:rPr>
                        <a:t>PFOS</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CF3"/>
                    </a:solidFill>
                  </a:tcPr>
                </a:tc>
                <a:tc>
                  <a:txBody>
                    <a:bodyPr/>
                    <a:lstStyle/>
                    <a:p>
                      <a:pPr marL="0" algn="ctr" defTabSz="914400" rtl="0" eaLnBrk="1" latinLnBrk="0" hangingPunct="1"/>
                      <a:r>
                        <a:rPr lang="en-US" sz="1200" kern="1200" dirty="0">
                          <a:solidFill>
                            <a:schemeClr val="dk1"/>
                          </a:solidFill>
                          <a:latin typeface="+mn-lt"/>
                          <a:ea typeface="+mn-ea"/>
                          <a:cs typeface="+mn-cs"/>
                        </a:rPr>
                        <a:t>Zero</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CF3"/>
                    </a:solidFill>
                  </a:tcPr>
                </a:tc>
                <a:tc>
                  <a:txBody>
                    <a:bodyPr/>
                    <a:lstStyle/>
                    <a:p>
                      <a:pPr marL="0" algn="ctr" defTabSz="914400" rtl="0" eaLnBrk="1" latinLnBrk="0" hangingPunct="1"/>
                      <a:r>
                        <a:rPr lang="en-US" sz="1200" kern="1200" dirty="0">
                          <a:solidFill>
                            <a:schemeClr val="dk1"/>
                          </a:solidFill>
                          <a:latin typeface="+mn-lt"/>
                          <a:ea typeface="+mn-ea"/>
                          <a:cs typeface="+mn-cs"/>
                        </a:rPr>
                        <a:t>4.0 ppt</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CF3"/>
                    </a:solidFill>
                  </a:tcPr>
                </a:tc>
                <a:extLst>
                  <a:ext uri="{0D108BD9-81ED-4DB2-BD59-A6C34878D82A}">
                    <a16:rowId xmlns:a16="http://schemas.microsoft.com/office/drawing/2014/main" val="101236966"/>
                  </a:ext>
                </a:extLst>
              </a:tr>
              <a:tr h="351253">
                <a:tc>
                  <a:txBody>
                    <a:bodyPr/>
                    <a:lstStyle/>
                    <a:p>
                      <a:pPr marL="0" algn="l" defTabSz="914400" rtl="0" eaLnBrk="1" latinLnBrk="0" hangingPunct="1"/>
                      <a:r>
                        <a:rPr lang="en-US" sz="1200" kern="1200" dirty="0">
                          <a:solidFill>
                            <a:schemeClr val="dk1"/>
                          </a:solidFill>
                          <a:latin typeface="+mn-lt"/>
                          <a:ea typeface="+mn-ea"/>
                          <a:cs typeface="+mn-cs"/>
                        </a:rPr>
                        <a:t>PFHxS</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D7E5">
                        <a:alpha val="40000"/>
                      </a:srgbClr>
                    </a:solidFill>
                  </a:tcPr>
                </a:tc>
                <a:tc>
                  <a:txBody>
                    <a:bodyPr/>
                    <a:lstStyle/>
                    <a:p>
                      <a:pPr marL="0" algn="ctr" defTabSz="914400" rtl="0" eaLnBrk="1" latinLnBrk="0" hangingPunct="1"/>
                      <a:r>
                        <a:rPr lang="en-US" sz="1200" kern="1200" dirty="0">
                          <a:solidFill>
                            <a:schemeClr val="dk1"/>
                          </a:solidFill>
                          <a:latin typeface="+mn-lt"/>
                          <a:ea typeface="+mn-ea"/>
                          <a:cs typeface="+mn-cs"/>
                        </a:rPr>
                        <a:t>10 ppt</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D7E5">
                        <a:alpha val="40000"/>
                      </a:srgbClr>
                    </a:solidFill>
                  </a:tcPr>
                </a:tc>
                <a:tc>
                  <a:txBody>
                    <a:bodyPr/>
                    <a:lstStyle/>
                    <a:p>
                      <a:pPr marL="0" algn="ctr" defTabSz="914400" rtl="0" eaLnBrk="1" latinLnBrk="0" hangingPunct="1"/>
                      <a:r>
                        <a:rPr lang="en-US" sz="1200" kern="1200" dirty="0">
                          <a:solidFill>
                            <a:schemeClr val="dk1"/>
                          </a:solidFill>
                          <a:latin typeface="+mn-lt"/>
                          <a:ea typeface="+mn-ea"/>
                          <a:cs typeface="+mn-cs"/>
                        </a:rPr>
                        <a:t>10 ppt</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D7E5">
                        <a:alpha val="40000"/>
                      </a:srgbClr>
                    </a:solidFill>
                  </a:tcPr>
                </a:tc>
                <a:extLst>
                  <a:ext uri="{0D108BD9-81ED-4DB2-BD59-A6C34878D82A}">
                    <a16:rowId xmlns:a16="http://schemas.microsoft.com/office/drawing/2014/main" val="2489697248"/>
                  </a:ext>
                </a:extLst>
              </a:tr>
              <a:tr h="351253">
                <a:tc>
                  <a:txBody>
                    <a:bodyPr/>
                    <a:lstStyle/>
                    <a:p>
                      <a:pPr marL="0" algn="l" defTabSz="914400" rtl="0" eaLnBrk="1" latinLnBrk="0" hangingPunct="1"/>
                      <a:r>
                        <a:rPr lang="en-US" sz="1200" kern="1200" dirty="0">
                          <a:solidFill>
                            <a:schemeClr val="dk1"/>
                          </a:solidFill>
                          <a:latin typeface="+mn-lt"/>
                          <a:ea typeface="+mn-ea"/>
                          <a:cs typeface="+mn-cs"/>
                        </a:rPr>
                        <a:t>PFNA</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CF3"/>
                    </a:solidFill>
                  </a:tcPr>
                </a:tc>
                <a:tc>
                  <a:txBody>
                    <a:bodyPr/>
                    <a:lstStyle/>
                    <a:p>
                      <a:pPr marL="0" algn="ctr" defTabSz="914400" rtl="0" eaLnBrk="1" latinLnBrk="0" hangingPunct="1"/>
                      <a:r>
                        <a:rPr lang="en-US" sz="1200" kern="1200" dirty="0">
                          <a:solidFill>
                            <a:schemeClr val="dk1"/>
                          </a:solidFill>
                          <a:latin typeface="+mn-lt"/>
                          <a:ea typeface="+mn-ea"/>
                          <a:cs typeface="+mn-cs"/>
                        </a:rPr>
                        <a:t>10 ppt</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CF3"/>
                    </a:solidFill>
                  </a:tcPr>
                </a:tc>
                <a:tc>
                  <a:txBody>
                    <a:bodyPr/>
                    <a:lstStyle/>
                    <a:p>
                      <a:pPr marL="0" algn="ctr" defTabSz="914400" rtl="0" eaLnBrk="1" latinLnBrk="0" hangingPunct="1"/>
                      <a:r>
                        <a:rPr lang="en-US" sz="1200" kern="1200" dirty="0">
                          <a:solidFill>
                            <a:schemeClr val="dk1"/>
                          </a:solidFill>
                          <a:latin typeface="+mn-lt"/>
                          <a:ea typeface="+mn-ea"/>
                          <a:cs typeface="+mn-cs"/>
                        </a:rPr>
                        <a:t>10 ppt</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CF3"/>
                    </a:solidFill>
                  </a:tcPr>
                </a:tc>
                <a:extLst>
                  <a:ext uri="{0D108BD9-81ED-4DB2-BD59-A6C34878D82A}">
                    <a16:rowId xmlns:a16="http://schemas.microsoft.com/office/drawing/2014/main" val="1427244711"/>
                  </a:ext>
                </a:extLst>
              </a:tr>
              <a:tr h="661818">
                <a:tc>
                  <a:txBody>
                    <a:bodyPr/>
                    <a:lstStyle/>
                    <a:p>
                      <a:pPr marL="0" algn="l" defTabSz="914400" rtl="0" eaLnBrk="1" latinLnBrk="0" hangingPunct="1"/>
                      <a:r>
                        <a:rPr lang="en-US" sz="1200" kern="1200" dirty="0">
                          <a:solidFill>
                            <a:schemeClr val="dk1"/>
                          </a:solidFill>
                          <a:latin typeface="+mn-lt"/>
                          <a:ea typeface="+mn-ea"/>
                          <a:cs typeface="+mn-cs"/>
                        </a:rPr>
                        <a:t>HFPO-DA </a:t>
                      </a:r>
                    </a:p>
                    <a:p>
                      <a:pPr marL="0" algn="l" defTabSz="914400" rtl="0" eaLnBrk="1" latinLnBrk="0" hangingPunct="1"/>
                      <a:r>
                        <a:rPr lang="en-US" sz="1200" kern="1200" dirty="0">
                          <a:solidFill>
                            <a:schemeClr val="dk1"/>
                          </a:solidFill>
                          <a:latin typeface="+mn-lt"/>
                          <a:ea typeface="+mn-ea"/>
                          <a:cs typeface="+mn-cs"/>
                        </a:rPr>
                        <a:t>(</a:t>
                      </a:r>
                      <a:r>
                        <a:rPr lang="en-US" sz="1200" kern="1200" dirty="0" err="1">
                          <a:solidFill>
                            <a:schemeClr val="dk1"/>
                          </a:solidFill>
                          <a:latin typeface="+mn-lt"/>
                          <a:ea typeface="+mn-ea"/>
                          <a:cs typeface="+mn-cs"/>
                        </a:rPr>
                        <a:t>GenX</a:t>
                      </a:r>
                      <a:r>
                        <a:rPr lang="en-US" sz="1200" kern="1200" dirty="0">
                          <a:solidFill>
                            <a:schemeClr val="dk1"/>
                          </a:solidFill>
                          <a:latin typeface="+mn-lt"/>
                          <a:ea typeface="+mn-ea"/>
                          <a:cs typeface="+mn-cs"/>
                        </a:rPr>
                        <a:t> Chemicals)</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D7E5">
                        <a:alpha val="40000"/>
                      </a:srgbClr>
                    </a:solidFill>
                  </a:tcPr>
                </a:tc>
                <a:tc>
                  <a:txBody>
                    <a:bodyPr/>
                    <a:lstStyle/>
                    <a:p>
                      <a:pPr marL="0" algn="ctr" defTabSz="914400" rtl="0" eaLnBrk="1" latinLnBrk="0" hangingPunct="1"/>
                      <a:r>
                        <a:rPr lang="en-US" sz="1200" kern="1200" dirty="0">
                          <a:solidFill>
                            <a:schemeClr val="dk1"/>
                          </a:solidFill>
                          <a:latin typeface="+mn-lt"/>
                          <a:ea typeface="+mn-ea"/>
                          <a:cs typeface="+mn-cs"/>
                        </a:rPr>
                        <a:t>10 ppt</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D7E5">
                        <a:alpha val="40000"/>
                      </a:srgbClr>
                    </a:solidFill>
                  </a:tcPr>
                </a:tc>
                <a:tc>
                  <a:txBody>
                    <a:bodyPr/>
                    <a:lstStyle/>
                    <a:p>
                      <a:pPr marL="0" algn="ctr" defTabSz="914400" rtl="0" eaLnBrk="1" latinLnBrk="0" hangingPunct="1"/>
                      <a:r>
                        <a:rPr lang="en-US" sz="1200" kern="1200" dirty="0">
                          <a:solidFill>
                            <a:schemeClr val="dk1"/>
                          </a:solidFill>
                          <a:latin typeface="+mn-lt"/>
                          <a:ea typeface="+mn-ea"/>
                          <a:cs typeface="+mn-cs"/>
                        </a:rPr>
                        <a:t>10 ppt</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D7E5">
                        <a:alpha val="40000"/>
                      </a:srgbClr>
                    </a:solidFill>
                  </a:tcPr>
                </a:tc>
                <a:extLst>
                  <a:ext uri="{0D108BD9-81ED-4DB2-BD59-A6C34878D82A}">
                    <a16:rowId xmlns:a16="http://schemas.microsoft.com/office/drawing/2014/main" val="4148560931"/>
                  </a:ext>
                </a:extLst>
              </a:tr>
              <a:tr h="933857">
                <a:tc>
                  <a:txBody>
                    <a:bodyPr/>
                    <a:lstStyle/>
                    <a:p>
                      <a:pPr marL="0" algn="l" defTabSz="914400" rtl="0" eaLnBrk="1" latinLnBrk="0" hangingPunct="1"/>
                      <a:r>
                        <a:rPr lang="en-US" sz="1200" kern="1200" dirty="0">
                          <a:solidFill>
                            <a:schemeClr val="dk1"/>
                          </a:solidFill>
                          <a:latin typeface="+mn-lt"/>
                          <a:ea typeface="+mn-ea"/>
                          <a:cs typeface="+mn-cs"/>
                        </a:rPr>
                        <a:t>Mixtures containing two or more of PFHxS, PFNA, HFPO-DA, and </a:t>
                      </a:r>
                      <a:r>
                        <a:rPr lang="en-US" sz="1200" b="1" kern="1200" dirty="0">
                          <a:solidFill>
                            <a:schemeClr val="dk1"/>
                          </a:solidFill>
                          <a:latin typeface="Swis721 BT" panose="020B0504020202020204" pitchFamily="34" charset="0"/>
                          <a:ea typeface="+mn-ea"/>
                          <a:cs typeface="+mn-cs"/>
                        </a:rPr>
                        <a:t>PFBS</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CF3"/>
                    </a:solidFill>
                  </a:tcPr>
                </a:tc>
                <a:tc>
                  <a:txBody>
                    <a:bodyPr/>
                    <a:lstStyle/>
                    <a:p>
                      <a:pPr marL="0" algn="ctr" defTabSz="914400" rtl="0" eaLnBrk="1" latinLnBrk="0" hangingPunct="1"/>
                      <a:r>
                        <a:rPr lang="en-US" sz="1200" kern="1200" dirty="0">
                          <a:solidFill>
                            <a:schemeClr val="dk1"/>
                          </a:solidFill>
                          <a:latin typeface="+mn-lt"/>
                          <a:ea typeface="+mn-ea"/>
                          <a:cs typeface="+mn-cs"/>
                        </a:rPr>
                        <a:t>1 (unitless)</a:t>
                      </a:r>
                    </a:p>
                    <a:p>
                      <a:pPr marL="0" algn="ctr" defTabSz="914400" rtl="0" eaLnBrk="1" latinLnBrk="0" hangingPunct="1"/>
                      <a:r>
                        <a:rPr lang="en-US" sz="1200" kern="1200" dirty="0">
                          <a:solidFill>
                            <a:schemeClr val="dk1"/>
                          </a:solidFill>
                          <a:latin typeface="+mn-lt"/>
                          <a:ea typeface="+mn-ea"/>
                          <a:cs typeface="+mn-cs"/>
                        </a:rPr>
                        <a:t>Hazard Index</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CF3"/>
                    </a:solidFill>
                  </a:tcPr>
                </a:tc>
                <a:tc>
                  <a:txBody>
                    <a:bodyPr/>
                    <a:lstStyle/>
                    <a:p>
                      <a:pPr marL="0" algn="ctr" defTabSz="914400" rtl="0" eaLnBrk="1" latinLnBrk="0" hangingPunct="1"/>
                      <a:r>
                        <a:rPr lang="en-US" sz="1200" kern="1200" dirty="0">
                          <a:solidFill>
                            <a:schemeClr val="dk1"/>
                          </a:solidFill>
                          <a:latin typeface="+mn-lt"/>
                          <a:ea typeface="+mn-ea"/>
                          <a:cs typeface="+mn-cs"/>
                        </a:rPr>
                        <a:t>1 (unitless)</a:t>
                      </a:r>
                    </a:p>
                    <a:p>
                      <a:pPr marL="0" algn="ctr" defTabSz="914400" rtl="0" eaLnBrk="1" latinLnBrk="0" hangingPunct="1"/>
                      <a:r>
                        <a:rPr lang="en-US" sz="1200" kern="1200" dirty="0">
                          <a:solidFill>
                            <a:schemeClr val="dk1"/>
                          </a:solidFill>
                          <a:latin typeface="+mn-lt"/>
                          <a:ea typeface="+mn-ea"/>
                          <a:cs typeface="+mn-cs"/>
                        </a:rPr>
                        <a:t>Hazard Index</a:t>
                      </a:r>
                    </a:p>
                  </a:txBody>
                  <a:tcPr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CF3"/>
                    </a:solidFill>
                  </a:tcPr>
                </a:tc>
                <a:extLst>
                  <a:ext uri="{0D108BD9-81ED-4DB2-BD59-A6C34878D82A}">
                    <a16:rowId xmlns:a16="http://schemas.microsoft.com/office/drawing/2014/main" val="774023816"/>
                  </a:ext>
                </a:extLst>
              </a:tr>
            </a:tbl>
          </a:graphicData>
        </a:graphic>
      </p:graphicFrame>
      <p:sp>
        <p:nvSpPr>
          <p:cNvPr id="6" name="Content Placeholder 5">
            <a:extLst>
              <a:ext uri="{FF2B5EF4-FFF2-40B4-BE49-F238E27FC236}">
                <a16:creationId xmlns:a16="http://schemas.microsoft.com/office/drawing/2014/main" id="{1947284B-9017-6AA9-0F10-DE9F3AE9F7AA}"/>
              </a:ext>
            </a:extLst>
          </p:cNvPr>
          <p:cNvSpPr>
            <a:spLocks noGrp="1"/>
          </p:cNvSpPr>
          <p:nvPr>
            <p:ph sz="half" idx="2"/>
          </p:nvPr>
        </p:nvSpPr>
        <p:spPr>
          <a:xfrm>
            <a:off x="248728" y="1981902"/>
            <a:ext cx="3637472" cy="1364625"/>
          </a:xfrm>
        </p:spPr>
        <p:txBody>
          <a:bodyPr>
            <a:normAutofit/>
          </a:bodyPr>
          <a:lstStyle/>
          <a:p>
            <a:r>
              <a:rPr lang="en-US" sz="1800" dirty="0"/>
              <a:t>Initial monitoring by 2027</a:t>
            </a:r>
          </a:p>
          <a:p>
            <a:r>
              <a:rPr lang="en-US" sz="1800" dirty="0"/>
              <a:t>Inform public beginning in 2027</a:t>
            </a:r>
          </a:p>
          <a:p>
            <a:r>
              <a:rPr lang="en-US" sz="1800" dirty="0"/>
              <a:t>5 years to implement PFAS reduction solutions by 2029</a:t>
            </a:r>
          </a:p>
        </p:txBody>
      </p:sp>
      <p:sp>
        <p:nvSpPr>
          <p:cNvPr id="4" name="Slide Number Placeholder 2">
            <a:extLst>
              <a:ext uri="{FF2B5EF4-FFF2-40B4-BE49-F238E27FC236}">
                <a16:creationId xmlns:a16="http://schemas.microsoft.com/office/drawing/2014/main" id="{16B408AF-D8A9-BD94-62D5-583D1F753BC4}"/>
              </a:ext>
            </a:extLst>
          </p:cNvPr>
          <p:cNvSpPr txBox="1">
            <a:spLocks/>
          </p:cNvSpPr>
          <p:nvPr/>
        </p:nvSpPr>
        <p:spPr>
          <a:xfrm>
            <a:off x="8153399" y="4767263"/>
            <a:ext cx="838201" cy="27384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6D1E8CB-FECB-4480-A50A-D9FF92647189}" type="slidenum">
              <a:rPr lang="en-US" sz="1400" smtClean="0">
                <a:solidFill>
                  <a:schemeClr val="bg1">
                    <a:lumMod val="50000"/>
                  </a:schemeClr>
                </a:solidFill>
                <a:latin typeface="+mj-lt"/>
              </a:rPr>
              <a:pPr algn="r"/>
              <a:t>15</a:t>
            </a:fld>
            <a:endParaRPr lang="en-US" sz="1400" dirty="0">
              <a:solidFill>
                <a:schemeClr val="bg1">
                  <a:lumMod val="50000"/>
                </a:schemeClr>
              </a:solidFill>
              <a:latin typeface="+mj-lt"/>
            </a:endParaRPr>
          </a:p>
        </p:txBody>
      </p:sp>
    </p:spTree>
    <p:extLst>
      <p:ext uri="{BB962C8B-B14F-4D97-AF65-F5344CB8AC3E}">
        <p14:creationId xmlns:p14="http://schemas.microsoft.com/office/powerpoint/2010/main" val="601146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9184236-68BA-BB15-A3EE-8F6AC80C877B}"/>
              </a:ext>
            </a:extLst>
          </p:cNvPr>
          <p:cNvSpPr>
            <a:spLocks noGrp="1" noRot="1" noMove="1" noResize="1" noEditPoints="1" noAdjustHandles="1" noChangeArrowheads="1" noChangeShapeType="1"/>
          </p:cNvSpPr>
          <p:nvPr/>
        </p:nvSpPr>
        <p:spPr>
          <a:xfrm>
            <a:off x="0" y="590548"/>
            <a:ext cx="4648200" cy="455295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BB5B5C-3507-A544-B1AE-D731448FC7F0}"/>
              </a:ext>
            </a:extLst>
          </p:cNvPr>
          <p:cNvSpPr>
            <a:spLocks noGrp="1"/>
          </p:cNvSpPr>
          <p:nvPr>
            <p:ph type="title"/>
          </p:nvPr>
        </p:nvSpPr>
        <p:spPr>
          <a:xfrm>
            <a:off x="76200" y="-8098"/>
            <a:ext cx="8229600" cy="589683"/>
          </a:xfrm>
        </p:spPr>
        <p:txBody>
          <a:bodyPr>
            <a:normAutofit/>
          </a:bodyPr>
          <a:lstStyle/>
          <a:p>
            <a:r>
              <a:rPr lang="en-US" sz="1800" dirty="0"/>
              <a:t>CERCLA Hazardous Substances – PFOA and PFOS</a:t>
            </a:r>
          </a:p>
        </p:txBody>
      </p:sp>
      <p:sp>
        <p:nvSpPr>
          <p:cNvPr id="3" name="Content Placeholder 2">
            <a:extLst>
              <a:ext uri="{FF2B5EF4-FFF2-40B4-BE49-F238E27FC236}">
                <a16:creationId xmlns:a16="http://schemas.microsoft.com/office/drawing/2014/main" id="{9A79C012-0D75-75CF-28A4-DE1413E3476D}"/>
              </a:ext>
            </a:extLst>
          </p:cNvPr>
          <p:cNvSpPr>
            <a:spLocks noGrp="1"/>
          </p:cNvSpPr>
          <p:nvPr>
            <p:ph sz="half" idx="1"/>
          </p:nvPr>
        </p:nvSpPr>
        <p:spPr>
          <a:xfrm>
            <a:off x="228600" y="742950"/>
            <a:ext cx="4343400" cy="3886199"/>
          </a:xfrm>
        </p:spPr>
        <p:txBody>
          <a:bodyPr>
            <a:noAutofit/>
          </a:bodyPr>
          <a:lstStyle/>
          <a:p>
            <a:pPr>
              <a:lnSpc>
                <a:spcPct val="150000"/>
              </a:lnSpc>
            </a:pPr>
            <a:r>
              <a:rPr lang="en-US" sz="1800" dirty="0"/>
              <a:t>May 2024 Published 40 CFR Part 302</a:t>
            </a:r>
          </a:p>
          <a:p>
            <a:r>
              <a:rPr lang="en-US" sz="1800" dirty="0"/>
              <a:t>Releases &gt;1 pound/24hr</a:t>
            </a:r>
          </a:p>
          <a:p>
            <a:pPr lvl="1"/>
            <a:r>
              <a:rPr lang="en-US" sz="1800" dirty="0"/>
              <a:t>Must be reported to National Response Center</a:t>
            </a:r>
          </a:p>
          <a:p>
            <a:r>
              <a:rPr lang="en-US" sz="1800" dirty="0"/>
              <a:t>Federal entities transferring property must disclose any storage, release, or disposal of PFAS</a:t>
            </a:r>
          </a:p>
          <a:p>
            <a:r>
              <a:rPr lang="en-US" sz="1800" dirty="0"/>
              <a:t>Will trigger cleanups at Superfund and other sites</a:t>
            </a:r>
          </a:p>
          <a:p>
            <a:pPr lvl="1"/>
            <a:r>
              <a:rPr lang="en-US" sz="1800" dirty="0"/>
              <a:t>23 Superfund sites in MA with identified PFAS</a:t>
            </a:r>
          </a:p>
          <a:p>
            <a:pPr lvl="1"/>
            <a:r>
              <a:rPr lang="en-US" sz="1800" dirty="0"/>
              <a:t>All East of Worcester</a:t>
            </a:r>
          </a:p>
        </p:txBody>
      </p:sp>
      <p:sp>
        <p:nvSpPr>
          <p:cNvPr id="4" name="Slide Number Placeholder 2">
            <a:extLst>
              <a:ext uri="{FF2B5EF4-FFF2-40B4-BE49-F238E27FC236}">
                <a16:creationId xmlns:a16="http://schemas.microsoft.com/office/drawing/2014/main" id="{CC974B6D-1AF0-7CFD-DB30-A4169D6D6315}"/>
              </a:ext>
            </a:extLst>
          </p:cNvPr>
          <p:cNvSpPr txBox="1">
            <a:spLocks/>
          </p:cNvSpPr>
          <p:nvPr/>
        </p:nvSpPr>
        <p:spPr>
          <a:xfrm>
            <a:off x="8153399" y="4767263"/>
            <a:ext cx="838201" cy="27384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6D1E8CB-FECB-4480-A50A-D9FF92647189}" type="slidenum">
              <a:rPr lang="en-US" sz="1400" smtClean="0">
                <a:solidFill>
                  <a:schemeClr val="bg1">
                    <a:lumMod val="50000"/>
                  </a:schemeClr>
                </a:solidFill>
                <a:latin typeface="+mj-lt"/>
              </a:rPr>
              <a:pPr algn="r"/>
              <a:t>16</a:t>
            </a:fld>
            <a:endParaRPr lang="en-US" sz="1400" dirty="0">
              <a:solidFill>
                <a:schemeClr val="bg1">
                  <a:lumMod val="50000"/>
                </a:schemeClr>
              </a:solidFill>
              <a:latin typeface="+mj-lt"/>
            </a:endParaRPr>
          </a:p>
        </p:txBody>
      </p:sp>
      <p:pic>
        <p:nvPicPr>
          <p:cNvPr id="10" name="Picture 9">
            <a:extLst>
              <a:ext uri="{FF2B5EF4-FFF2-40B4-BE49-F238E27FC236}">
                <a16:creationId xmlns:a16="http://schemas.microsoft.com/office/drawing/2014/main" id="{8ED5DC84-B0C2-9787-74EE-E3C23847E062}"/>
              </a:ext>
            </a:extLst>
          </p:cNvPr>
          <p:cNvPicPr>
            <a:picLocks noChangeAspect="1"/>
          </p:cNvPicPr>
          <p:nvPr/>
        </p:nvPicPr>
        <p:blipFill>
          <a:blip r:embed="rId2"/>
          <a:stretch>
            <a:fillRect/>
          </a:stretch>
        </p:blipFill>
        <p:spPr>
          <a:xfrm>
            <a:off x="4850921" y="771345"/>
            <a:ext cx="3879176" cy="3857804"/>
          </a:xfrm>
          <a:prstGeom prst="rect">
            <a:avLst/>
          </a:prstGeom>
        </p:spPr>
      </p:pic>
    </p:spTree>
    <p:extLst>
      <p:ext uri="{BB962C8B-B14F-4D97-AF65-F5344CB8AC3E}">
        <p14:creationId xmlns:p14="http://schemas.microsoft.com/office/powerpoint/2010/main" val="1960544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5BCAAF-2442-926D-C3F4-BCBB4D51F36E}"/>
              </a:ext>
            </a:extLst>
          </p:cNvPr>
          <p:cNvSpPr>
            <a:spLocks noGrp="1"/>
          </p:cNvSpPr>
          <p:nvPr>
            <p:ph type="title"/>
          </p:nvPr>
        </p:nvSpPr>
        <p:spPr/>
        <p:txBody>
          <a:bodyPr/>
          <a:lstStyle/>
          <a:p>
            <a:r>
              <a:rPr lang="en-US" dirty="0"/>
              <a:t>Mass State Regulations and Data</a:t>
            </a:r>
          </a:p>
        </p:txBody>
      </p:sp>
      <p:sp>
        <p:nvSpPr>
          <p:cNvPr id="2" name="Slide Number Placeholder 1">
            <a:extLst>
              <a:ext uri="{FF2B5EF4-FFF2-40B4-BE49-F238E27FC236}">
                <a16:creationId xmlns:a16="http://schemas.microsoft.com/office/drawing/2014/main" id="{F0F3124B-0976-78C4-64EB-045D327C7FAB}"/>
              </a:ext>
            </a:extLst>
          </p:cNvPr>
          <p:cNvSpPr>
            <a:spLocks noGrp="1"/>
          </p:cNvSpPr>
          <p:nvPr>
            <p:ph type="sldNum" sz="quarter" idx="4"/>
          </p:nvPr>
        </p:nvSpPr>
        <p:spPr>
          <a:xfrm>
            <a:off x="6858001" y="4767263"/>
            <a:ext cx="2133600" cy="273844"/>
          </a:xfrm>
        </p:spPr>
        <p:txBody>
          <a:bodyPr/>
          <a:lstStyle/>
          <a:p>
            <a:fld id="{66D1E8CB-FECB-4480-A50A-D9FF92647189}" type="slidenum">
              <a:rPr lang="en-US" smtClean="0"/>
              <a:pPr/>
              <a:t>17</a:t>
            </a:fld>
            <a:endParaRPr lang="en-US" dirty="0"/>
          </a:p>
        </p:txBody>
      </p:sp>
    </p:spTree>
    <p:extLst>
      <p:ext uri="{BB962C8B-B14F-4D97-AF65-F5344CB8AC3E}">
        <p14:creationId xmlns:p14="http://schemas.microsoft.com/office/powerpoint/2010/main" val="2518658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AFCBD-DC74-CEDF-4177-FBC5E42D275E}"/>
              </a:ext>
            </a:extLst>
          </p:cNvPr>
          <p:cNvSpPr>
            <a:spLocks noGrp="1"/>
          </p:cNvSpPr>
          <p:nvPr>
            <p:ph type="title"/>
          </p:nvPr>
        </p:nvSpPr>
        <p:spPr>
          <a:xfrm>
            <a:off x="457200" y="-19050"/>
            <a:ext cx="6096000" cy="579438"/>
          </a:xfrm>
        </p:spPr>
        <p:txBody>
          <a:bodyPr>
            <a:noAutofit/>
          </a:bodyPr>
          <a:lstStyle/>
          <a:p>
            <a:r>
              <a:rPr lang="en-US" sz="2000" dirty="0"/>
              <a:t>PFAS Regulations in Massachusetts: Drinking Water</a:t>
            </a:r>
          </a:p>
        </p:txBody>
      </p:sp>
      <p:sp>
        <p:nvSpPr>
          <p:cNvPr id="3" name="Content Placeholder 2">
            <a:extLst>
              <a:ext uri="{FF2B5EF4-FFF2-40B4-BE49-F238E27FC236}">
                <a16:creationId xmlns:a16="http://schemas.microsoft.com/office/drawing/2014/main" id="{036AB521-DC38-A522-E72E-3C860116458E}"/>
              </a:ext>
            </a:extLst>
          </p:cNvPr>
          <p:cNvSpPr>
            <a:spLocks noGrp="1"/>
          </p:cNvSpPr>
          <p:nvPr>
            <p:ph idx="1"/>
          </p:nvPr>
        </p:nvSpPr>
        <p:spPr/>
        <p:txBody>
          <a:bodyPr>
            <a:normAutofit/>
          </a:bodyPr>
          <a:lstStyle/>
          <a:p>
            <a:r>
              <a:rPr lang="en-US" sz="1800" b="1" dirty="0"/>
              <a:t>MassDEP Drinking Water Program </a:t>
            </a:r>
            <a:r>
              <a:rPr lang="en-US" sz="1800" dirty="0"/>
              <a:t>requires public water suppliers to meet drinking water standards (MCLs)</a:t>
            </a:r>
          </a:p>
          <a:p>
            <a:pPr lvl="1"/>
            <a:r>
              <a:rPr lang="en-US" sz="1500" dirty="0"/>
              <a:t>Massachusetts: 20 ppt for sum of 6 PFAS (</a:t>
            </a:r>
            <a:r>
              <a:rPr lang="en-US" sz="1500" dirty="0" err="1"/>
              <a:t>PFHpA</a:t>
            </a:r>
            <a:r>
              <a:rPr lang="en-US" sz="1500" dirty="0"/>
              <a:t>, PFOA, PFNA, PFDA, </a:t>
            </a:r>
            <a:r>
              <a:rPr lang="en-US" sz="1500" dirty="0" err="1"/>
              <a:t>PFHxS</a:t>
            </a:r>
            <a:r>
              <a:rPr lang="en-US" sz="1500" dirty="0"/>
              <a:t>, PFOS)</a:t>
            </a:r>
          </a:p>
          <a:p>
            <a:pPr lvl="1"/>
            <a:r>
              <a:rPr lang="en-US" sz="1500" dirty="0"/>
              <a:t>EPA: MCLs for individual PFAS and mixtures </a:t>
            </a:r>
            <a:r>
              <a:rPr lang="en-US" sz="1500" i="1" u="sng" dirty="0"/>
              <a:t>not yet enforceable</a:t>
            </a:r>
            <a:endParaRPr lang="en-US" sz="1500" u="sng" dirty="0"/>
          </a:p>
        </p:txBody>
      </p:sp>
      <p:pic>
        <p:nvPicPr>
          <p:cNvPr id="5" name="Picture 4">
            <a:extLst>
              <a:ext uri="{FF2B5EF4-FFF2-40B4-BE49-F238E27FC236}">
                <a16:creationId xmlns:a16="http://schemas.microsoft.com/office/drawing/2014/main" id="{EAE4B7B7-0C2E-48AA-BBA2-0F238FB27660}"/>
              </a:ext>
            </a:extLst>
          </p:cNvPr>
          <p:cNvPicPr>
            <a:picLocks noChangeAspect="1"/>
          </p:cNvPicPr>
          <p:nvPr/>
        </p:nvPicPr>
        <p:blipFill>
          <a:blip r:embed="rId2"/>
          <a:stretch>
            <a:fillRect/>
          </a:stretch>
        </p:blipFill>
        <p:spPr>
          <a:xfrm>
            <a:off x="1997541" y="2530643"/>
            <a:ext cx="5148918" cy="2339014"/>
          </a:xfrm>
          <a:prstGeom prst="rect">
            <a:avLst/>
          </a:prstGeom>
        </p:spPr>
      </p:pic>
    </p:spTree>
    <p:extLst>
      <p:ext uri="{BB962C8B-B14F-4D97-AF65-F5344CB8AC3E}">
        <p14:creationId xmlns:p14="http://schemas.microsoft.com/office/powerpoint/2010/main" val="2308838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0247AB85-77FE-159F-20A0-B09E94C15B0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510775" y="1245451"/>
            <a:ext cx="6276819" cy="3761600"/>
          </a:xfrm>
          <a:prstGeom prst="rect">
            <a:avLst/>
          </a:prstGeom>
        </p:spPr>
      </p:pic>
      <p:grpSp>
        <p:nvGrpSpPr>
          <p:cNvPr id="4" name="Group 3">
            <a:extLst>
              <a:ext uri="{FF2B5EF4-FFF2-40B4-BE49-F238E27FC236}">
                <a16:creationId xmlns:a16="http://schemas.microsoft.com/office/drawing/2014/main" id="{F6021688-85D8-74F8-FCF1-08688E3F3050}"/>
              </a:ext>
            </a:extLst>
          </p:cNvPr>
          <p:cNvGrpSpPr/>
          <p:nvPr/>
        </p:nvGrpSpPr>
        <p:grpSpPr>
          <a:xfrm>
            <a:off x="0" y="3204775"/>
            <a:ext cx="2586966" cy="1938725"/>
            <a:chOff x="0" y="4273033"/>
            <a:chExt cx="3449288" cy="2584967"/>
          </a:xfrm>
        </p:grpSpPr>
        <p:pic>
          <p:nvPicPr>
            <p:cNvPr id="6" name="Picture 5">
              <a:extLst>
                <a:ext uri="{FF2B5EF4-FFF2-40B4-BE49-F238E27FC236}">
                  <a16:creationId xmlns:a16="http://schemas.microsoft.com/office/drawing/2014/main" id="{EE9BF1B9-54C1-D3C1-69CE-D22CE511B9CB}"/>
                </a:ext>
              </a:extLst>
            </p:cNvPr>
            <p:cNvPicPr>
              <a:picLocks noChangeAspect="1"/>
            </p:cNvPicPr>
            <p:nvPr/>
          </p:nvPicPr>
          <p:blipFill>
            <a:blip r:embed="rId3"/>
            <a:srcRect t="19403"/>
            <a:stretch/>
          </p:blipFill>
          <p:spPr>
            <a:xfrm>
              <a:off x="0" y="4495799"/>
              <a:ext cx="2238703" cy="2362201"/>
            </a:xfrm>
            <a:prstGeom prst="rect">
              <a:avLst/>
            </a:prstGeom>
          </p:spPr>
        </p:pic>
        <p:sp>
          <p:nvSpPr>
            <p:cNvPr id="7" name="Rectangle 6">
              <a:extLst>
                <a:ext uri="{FF2B5EF4-FFF2-40B4-BE49-F238E27FC236}">
                  <a16:creationId xmlns:a16="http://schemas.microsoft.com/office/drawing/2014/main" id="{83EFB1B5-ED28-F6E7-42CA-75F198BF96E1}"/>
                </a:ext>
              </a:extLst>
            </p:cNvPr>
            <p:cNvSpPr/>
            <p:nvPr/>
          </p:nvSpPr>
          <p:spPr>
            <a:xfrm>
              <a:off x="390525" y="4495799"/>
              <a:ext cx="2550958" cy="159067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Box 7">
              <a:extLst>
                <a:ext uri="{FF2B5EF4-FFF2-40B4-BE49-F238E27FC236}">
                  <a16:creationId xmlns:a16="http://schemas.microsoft.com/office/drawing/2014/main" id="{EAFECF7E-8F85-E139-374F-CAE4A1C9FB94}"/>
                </a:ext>
              </a:extLst>
            </p:cNvPr>
            <p:cNvSpPr txBox="1"/>
            <p:nvPr/>
          </p:nvSpPr>
          <p:spPr>
            <a:xfrm>
              <a:off x="371475" y="4543425"/>
              <a:ext cx="2657475" cy="1261884"/>
            </a:xfrm>
            <a:prstGeom prst="rect">
              <a:avLst/>
            </a:prstGeom>
            <a:noFill/>
          </p:spPr>
          <p:txBody>
            <a:bodyPr wrap="square" rtlCol="0">
              <a:spAutoFit/>
            </a:bodyPr>
            <a:lstStyle/>
            <a:p>
              <a:pPr>
                <a:spcBef>
                  <a:spcPts val="300"/>
                </a:spcBef>
              </a:pPr>
              <a:r>
                <a:rPr lang="en-US" sz="1200"/>
                <a:t>PFAS6 &gt; 90 ng/L</a:t>
              </a:r>
            </a:p>
            <a:p>
              <a:pPr>
                <a:spcBef>
                  <a:spcPts val="300"/>
                </a:spcBef>
              </a:pPr>
              <a:r>
                <a:rPr lang="en-US" sz="1200"/>
                <a:t>PFAS6 &gt; 20 ng/L</a:t>
              </a:r>
            </a:p>
            <a:p>
              <a:pPr>
                <a:spcBef>
                  <a:spcPts val="300"/>
                </a:spcBef>
              </a:pPr>
              <a:r>
                <a:rPr lang="en-US" sz="1200"/>
                <a:t>Exceeds EPA MCL</a:t>
              </a:r>
            </a:p>
            <a:p>
              <a:pPr>
                <a:spcBef>
                  <a:spcPts val="300"/>
                </a:spcBef>
              </a:pPr>
              <a:r>
                <a:rPr lang="en-US" sz="1200"/>
                <a:t>No Regulatory Exceedance</a:t>
              </a:r>
            </a:p>
          </p:txBody>
        </p:sp>
        <p:sp>
          <p:nvSpPr>
            <p:cNvPr id="9" name="TextBox 8">
              <a:extLst>
                <a:ext uri="{FF2B5EF4-FFF2-40B4-BE49-F238E27FC236}">
                  <a16:creationId xmlns:a16="http://schemas.microsoft.com/office/drawing/2014/main" id="{03F6D675-4525-9A4E-2316-922784A735E8}"/>
                </a:ext>
              </a:extLst>
            </p:cNvPr>
            <p:cNvSpPr txBox="1"/>
            <p:nvPr/>
          </p:nvSpPr>
          <p:spPr>
            <a:xfrm>
              <a:off x="133953" y="4273033"/>
              <a:ext cx="3315335" cy="400109"/>
            </a:xfrm>
            <a:prstGeom prst="rect">
              <a:avLst/>
            </a:prstGeom>
            <a:noFill/>
          </p:spPr>
          <p:txBody>
            <a:bodyPr wrap="square" rtlCol="0">
              <a:spAutoFit/>
            </a:bodyPr>
            <a:lstStyle/>
            <a:p>
              <a:r>
                <a:rPr lang="en-US" sz="1350" b="1"/>
                <a:t>PFAS in Public Water Supplies</a:t>
              </a:r>
            </a:p>
          </p:txBody>
        </p:sp>
      </p:grpSp>
      <p:graphicFrame>
        <p:nvGraphicFramePr>
          <p:cNvPr id="2" name="Chart 1">
            <a:extLst>
              <a:ext uri="{FF2B5EF4-FFF2-40B4-BE49-F238E27FC236}">
                <a16:creationId xmlns:a16="http://schemas.microsoft.com/office/drawing/2014/main" id="{63B81A49-3B15-401D-5E21-79C466270565}"/>
              </a:ext>
            </a:extLst>
          </p:cNvPr>
          <p:cNvGraphicFramePr>
            <a:graphicFrameLocks/>
          </p:cNvGraphicFramePr>
          <p:nvPr/>
        </p:nvGraphicFramePr>
        <p:xfrm>
          <a:off x="1" y="776257"/>
          <a:ext cx="2382854" cy="21945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Chart 2">
            <a:extLst>
              <a:ext uri="{FF2B5EF4-FFF2-40B4-BE49-F238E27FC236}">
                <a16:creationId xmlns:a16="http://schemas.microsoft.com/office/drawing/2014/main" id="{E1A73FC7-3A02-C70B-0372-285052B05BEB}"/>
              </a:ext>
            </a:extLst>
          </p:cNvPr>
          <p:cNvGraphicFramePr>
            <a:graphicFrameLocks/>
          </p:cNvGraphicFramePr>
          <p:nvPr/>
        </p:nvGraphicFramePr>
        <p:xfrm>
          <a:off x="3076264" y="-161319"/>
          <a:ext cx="2584382" cy="203485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Chart 4">
            <a:extLst>
              <a:ext uri="{FF2B5EF4-FFF2-40B4-BE49-F238E27FC236}">
                <a16:creationId xmlns:a16="http://schemas.microsoft.com/office/drawing/2014/main" id="{F827CC8A-6BC2-5CAF-5942-03A0CFFE70B7}"/>
              </a:ext>
            </a:extLst>
          </p:cNvPr>
          <p:cNvGraphicFramePr>
            <a:graphicFrameLocks/>
          </p:cNvGraphicFramePr>
          <p:nvPr/>
        </p:nvGraphicFramePr>
        <p:xfrm>
          <a:off x="6647259" y="88434"/>
          <a:ext cx="1783080" cy="219456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Chart 9">
            <a:extLst>
              <a:ext uri="{FF2B5EF4-FFF2-40B4-BE49-F238E27FC236}">
                <a16:creationId xmlns:a16="http://schemas.microsoft.com/office/drawing/2014/main" id="{59C082C3-5EAC-A112-9DCF-C4043AA44A8B}"/>
              </a:ext>
            </a:extLst>
          </p:cNvPr>
          <p:cNvGraphicFramePr>
            <a:graphicFrameLocks/>
          </p:cNvGraphicFramePr>
          <p:nvPr/>
        </p:nvGraphicFramePr>
        <p:xfrm>
          <a:off x="7436480" y="2274869"/>
          <a:ext cx="1783080" cy="219456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 name="Chart 10">
            <a:extLst>
              <a:ext uri="{FF2B5EF4-FFF2-40B4-BE49-F238E27FC236}">
                <a16:creationId xmlns:a16="http://schemas.microsoft.com/office/drawing/2014/main" id="{04AC5D20-A2DF-0236-F6C9-AC8792B260F5}"/>
              </a:ext>
            </a:extLst>
          </p:cNvPr>
          <p:cNvGraphicFramePr>
            <a:graphicFrameLocks/>
          </p:cNvGraphicFramePr>
          <p:nvPr/>
        </p:nvGraphicFramePr>
        <p:xfrm>
          <a:off x="2671165" y="3126251"/>
          <a:ext cx="2382854" cy="21945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28168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3" grpId="0">
        <p:bldAsOne/>
      </p:bldGraphic>
      <p:bldGraphic spid="5" grpId="0">
        <p:bldAsOne/>
      </p:bldGraphic>
      <p:bldGraphic spid="10" grpId="0">
        <p:bldAsOne/>
      </p:bldGraphic>
      <p:bldGraphic spid="11"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F5374-1672-CF35-8135-9BB7207F6EB5}"/>
              </a:ext>
            </a:extLst>
          </p:cNvPr>
          <p:cNvSpPr>
            <a:spLocks noGrp="1"/>
          </p:cNvSpPr>
          <p:nvPr>
            <p:ph type="title"/>
          </p:nvPr>
        </p:nvSpPr>
        <p:spPr>
          <a:xfrm>
            <a:off x="152400" y="0"/>
            <a:ext cx="6629400" cy="579438"/>
          </a:xfrm>
        </p:spPr>
        <p:txBody>
          <a:bodyPr>
            <a:normAutofit/>
          </a:bodyPr>
          <a:lstStyle/>
          <a:p>
            <a:r>
              <a:rPr lang="en-US" dirty="0"/>
              <a:t>Other PFAS Regulations in Massachusetts</a:t>
            </a:r>
          </a:p>
        </p:txBody>
      </p:sp>
      <p:sp>
        <p:nvSpPr>
          <p:cNvPr id="3" name="Content Placeholder 2">
            <a:extLst>
              <a:ext uri="{FF2B5EF4-FFF2-40B4-BE49-F238E27FC236}">
                <a16:creationId xmlns:a16="http://schemas.microsoft.com/office/drawing/2014/main" id="{ADDC551E-6FFF-D1BF-E8E4-A007F85AD964}"/>
              </a:ext>
            </a:extLst>
          </p:cNvPr>
          <p:cNvSpPr>
            <a:spLocks noGrp="1"/>
          </p:cNvSpPr>
          <p:nvPr>
            <p:ph idx="1"/>
          </p:nvPr>
        </p:nvSpPr>
        <p:spPr>
          <a:xfrm>
            <a:off x="628650" y="1369219"/>
            <a:ext cx="7886700" cy="3500438"/>
          </a:xfrm>
        </p:spPr>
        <p:txBody>
          <a:bodyPr>
            <a:normAutofit fontScale="62500" lnSpcReduction="20000"/>
          </a:bodyPr>
          <a:lstStyle/>
          <a:p>
            <a:r>
              <a:rPr lang="en-US" b="1" dirty="0"/>
              <a:t>MassDEP Wastewater Program</a:t>
            </a:r>
            <a:r>
              <a:rPr lang="en-US" dirty="0"/>
              <a:t> is phasing in PFAS testing as part of new permits for surface water discharges</a:t>
            </a:r>
          </a:p>
          <a:p>
            <a:r>
              <a:rPr lang="en-US" b="1" dirty="0"/>
              <a:t>MassDEP Solid Waste Program </a:t>
            </a:r>
            <a:r>
              <a:rPr lang="en-US" dirty="0"/>
              <a:t>has started requiring landfills to test for PFAS</a:t>
            </a:r>
          </a:p>
          <a:p>
            <a:pPr lvl="1"/>
            <a:r>
              <a:rPr lang="en-US" dirty="0"/>
              <a:t>Results may require reporting as a “release”</a:t>
            </a:r>
          </a:p>
          <a:p>
            <a:pPr lvl="1"/>
            <a:r>
              <a:rPr lang="en-US" dirty="0"/>
              <a:t>If a PFAS “release” occurred at a landfill, cleanup is conducted under the Waste Site Cleanup regulations</a:t>
            </a:r>
          </a:p>
          <a:p>
            <a:r>
              <a:rPr lang="en-US" dirty="0"/>
              <a:t>PFAS are included in the </a:t>
            </a:r>
            <a:r>
              <a:rPr lang="en-US" b="1" dirty="0"/>
              <a:t>MassDEP Waste Site Cleanup Program</a:t>
            </a:r>
          </a:p>
          <a:p>
            <a:pPr lvl="1"/>
            <a:r>
              <a:rPr lang="en-US" dirty="0"/>
              <a:t>PFAS are regulated as a hazardous material</a:t>
            </a:r>
          </a:p>
          <a:p>
            <a:pPr lvl="1"/>
            <a:r>
              <a:rPr lang="en-US" dirty="0"/>
              <a:t>Groundwater standards</a:t>
            </a:r>
          </a:p>
          <a:p>
            <a:pPr lvl="1"/>
            <a:r>
              <a:rPr lang="en-US" dirty="0"/>
              <a:t>Soil Standards</a:t>
            </a:r>
          </a:p>
          <a:p>
            <a:pPr lvl="1"/>
            <a:r>
              <a:rPr lang="en-US" dirty="0"/>
              <a:t>“Reportable Quantity” for a known release of PFAS-containing material</a:t>
            </a:r>
          </a:p>
          <a:p>
            <a:pPr marL="0" indent="0">
              <a:buNone/>
            </a:pPr>
            <a:endParaRPr lang="en-US" b="1" dirty="0"/>
          </a:p>
          <a:p>
            <a:endParaRPr lang="en-US" dirty="0"/>
          </a:p>
        </p:txBody>
      </p:sp>
    </p:spTree>
    <p:extLst>
      <p:ext uri="{BB962C8B-B14F-4D97-AF65-F5344CB8AC3E}">
        <p14:creationId xmlns:p14="http://schemas.microsoft.com/office/powerpoint/2010/main" val="22370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90C78-CDA3-0A11-84E3-B18EDF1DA48D}"/>
              </a:ext>
            </a:extLst>
          </p:cNvPr>
          <p:cNvSpPr>
            <a:spLocks noGrp="1"/>
          </p:cNvSpPr>
          <p:nvPr>
            <p:ph type="title"/>
          </p:nvPr>
        </p:nvSpPr>
        <p:spPr>
          <a:xfrm>
            <a:off x="457200" y="-19050"/>
            <a:ext cx="6172200" cy="579438"/>
          </a:xfrm>
        </p:spPr>
        <p:txBody>
          <a:bodyPr>
            <a:normAutofit/>
          </a:bodyPr>
          <a:lstStyle/>
          <a:p>
            <a:r>
              <a:rPr lang="en-US" sz="2000" dirty="0"/>
              <a:t>MassDEP PFAS Soil and Groundwater Standards</a:t>
            </a:r>
          </a:p>
        </p:txBody>
      </p:sp>
      <p:sp>
        <p:nvSpPr>
          <p:cNvPr id="3" name="Content Placeholder 2">
            <a:extLst>
              <a:ext uri="{FF2B5EF4-FFF2-40B4-BE49-F238E27FC236}">
                <a16:creationId xmlns:a16="http://schemas.microsoft.com/office/drawing/2014/main" id="{100CBCBD-1CBF-58E6-75B4-59D61E26B6D5}"/>
              </a:ext>
            </a:extLst>
          </p:cNvPr>
          <p:cNvSpPr>
            <a:spLocks noGrp="1"/>
          </p:cNvSpPr>
          <p:nvPr>
            <p:ph idx="1"/>
          </p:nvPr>
        </p:nvSpPr>
        <p:spPr/>
        <p:txBody>
          <a:bodyPr>
            <a:normAutofit/>
          </a:bodyPr>
          <a:lstStyle/>
          <a:p>
            <a:r>
              <a:rPr lang="en-US" sz="1800" dirty="0"/>
              <a:t>Standards consider health risk (direct contact, leaching to groundwater, etc.), analytical capabilities, and background levels</a:t>
            </a:r>
          </a:p>
          <a:p>
            <a:r>
              <a:rPr lang="en-US" sz="1800" dirty="0"/>
              <a:t>Standards are most stringent in current/potential drinking water areas</a:t>
            </a:r>
          </a:p>
        </p:txBody>
      </p:sp>
      <p:graphicFrame>
        <p:nvGraphicFramePr>
          <p:cNvPr id="9" name="Table 8">
            <a:extLst>
              <a:ext uri="{FF2B5EF4-FFF2-40B4-BE49-F238E27FC236}">
                <a16:creationId xmlns:a16="http://schemas.microsoft.com/office/drawing/2014/main" id="{976DF8E1-75AE-0506-EEB5-C1165D3DB1FF}"/>
              </a:ext>
            </a:extLst>
          </p:cNvPr>
          <p:cNvGraphicFramePr>
            <a:graphicFrameLocks noGrp="1"/>
          </p:cNvGraphicFramePr>
          <p:nvPr/>
        </p:nvGraphicFramePr>
        <p:xfrm>
          <a:off x="2096691" y="2498706"/>
          <a:ext cx="2674332" cy="2394982"/>
        </p:xfrm>
        <a:graphic>
          <a:graphicData uri="http://schemas.openxmlformats.org/drawingml/2006/table">
            <a:tbl>
              <a:tblPr>
                <a:tableStyleId>{7E9639D4-E3E2-4D34-9284-5A2195B3D0D7}</a:tableStyleId>
              </a:tblPr>
              <a:tblGrid>
                <a:gridCol w="818729">
                  <a:extLst>
                    <a:ext uri="{9D8B030D-6E8A-4147-A177-3AD203B41FA5}">
                      <a16:colId xmlns:a16="http://schemas.microsoft.com/office/drawing/2014/main" val="3323743477"/>
                    </a:ext>
                  </a:extLst>
                </a:gridCol>
                <a:gridCol w="962006">
                  <a:extLst>
                    <a:ext uri="{9D8B030D-6E8A-4147-A177-3AD203B41FA5}">
                      <a16:colId xmlns:a16="http://schemas.microsoft.com/office/drawing/2014/main" val="4265564201"/>
                    </a:ext>
                  </a:extLst>
                </a:gridCol>
                <a:gridCol w="893597">
                  <a:extLst>
                    <a:ext uri="{9D8B030D-6E8A-4147-A177-3AD203B41FA5}">
                      <a16:colId xmlns:a16="http://schemas.microsoft.com/office/drawing/2014/main" val="930876469"/>
                    </a:ext>
                  </a:extLst>
                </a:gridCol>
              </a:tblGrid>
              <a:tr h="419498">
                <a:tc>
                  <a:txBody>
                    <a:bodyPr/>
                    <a:lstStyle/>
                    <a:p>
                      <a:pPr algn="l" fontAlgn="b"/>
                      <a:r>
                        <a:rPr lang="en-US" sz="1200" u="none" strike="noStrike">
                          <a:effectLst/>
                        </a:rPr>
                        <a:t> </a:t>
                      </a:r>
                      <a:endParaRPr lang="en-US" sz="1200" b="0" i="0" u="none" strike="noStrike">
                        <a:solidFill>
                          <a:srgbClr val="000000"/>
                        </a:solidFill>
                        <a:effectLst/>
                        <a:latin typeface="Aptos Narrow" panose="020B0004020202020204" pitchFamily="34" charset="0"/>
                      </a:endParaRPr>
                    </a:p>
                  </a:txBody>
                  <a:tcPr marL="5715" marR="5715" marT="5715" marB="0" anchor="b">
                    <a:lnR w="12700" cap="flat" cmpd="sng" algn="ctr">
                      <a:solidFill>
                        <a:schemeClr val="tx1"/>
                      </a:solidFill>
                      <a:prstDash val="solid"/>
                      <a:round/>
                      <a:headEnd type="none" w="med" len="med"/>
                      <a:tailEnd type="none" w="med" len="med"/>
                    </a:lnR>
                  </a:tcPr>
                </a:tc>
                <a:tc gridSpan="2">
                  <a:txBody>
                    <a:bodyPr/>
                    <a:lstStyle/>
                    <a:p>
                      <a:pPr algn="ctr" fontAlgn="b"/>
                      <a:r>
                        <a:rPr lang="en-US" sz="1200" u="none" strike="noStrike">
                          <a:effectLst/>
                        </a:rPr>
                        <a:t>Current/Potential Drinking Water Areas</a:t>
                      </a:r>
                      <a:endParaRPr lang="en-US" sz="1200" b="1" i="0" u="none" strike="noStrike">
                        <a:solidFill>
                          <a:srgbClr val="000000"/>
                        </a:solidFill>
                        <a:effectLst/>
                        <a:latin typeface="Aptos Narrow" panose="020B0004020202020204" pitchFamily="34"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1552674247"/>
                  </a:ext>
                </a:extLst>
              </a:tr>
              <a:tr h="199262">
                <a:tc>
                  <a:txBody>
                    <a:bodyPr/>
                    <a:lstStyle/>
                    <a:p>
                      <a:pPr algn="l" fontAlgn="b"/>
                      <a:r>
                        <a:rPr lang="en-US" sz="1200" u="none" strike="noStrike">
                          <a:effectLst/>
                        </a:rPr>
                        <a:t> </a:t>
                      </a:r>
                      <a:endParaRPr lang="en-US" sz="1200" b="0" i="0" u="none" strike="noStrike">
                        <a:solidFill>
                          <a:srgbClr val="000000"/>
                        </a:solidFill>
                        <a:effectLst/>
                        <a:latin typeface="Aptos Narrow" panose="020B0004020202020204" pitchFamily="34" charset="0"/>
                      </a:endParaRPr>
                    </a:p>
                  </a:txBody>
                  <a:tcPr marL="5715" marR="5715" marT="571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Groundwater</a:t>
                      </a:r>
                      <a:endParaRPr lang="en-US" sz="1200" b="0" i="0" u="none" strike="noStrike">
                        <a:solidFill>
                          <a:srgbClr val="000000"/>
                        </a:solidFill>
                        <a:effectLst/>
                        <a:latin typeface="Aptos Narrow" panose="020B0004020202020204" pitchFamily="34" charset="0"/>
                      </a:endParaRPr>
                    </a:p>
                  </a:txBody>
                  <a:tcPr marL="5715" marR="5715" marT="571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Soil</a:t>
                      </a:r>
                      <a:endParaRPr lang="en-US" sz="1200" b="0" i="0" u="none" strike="noStrike">
                        <a:solidFill>
                          <a:srgbClr val="000000"/>
                        </a:solidFill>
                        <a:effectLst/>
                        <a:latin typeface="Aptos Narrow" panose="020B0004020202020204" pitchFamily="34" charset="0"/>
                      </a:endParaRPr>
                    </a:p>
                  </a:txBody>
                  <a:tcPr marL="5715" marR="5715" marT="571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8536351"/>
                  </a:ext>
                </a:extLst>
              </a:tr>
              <a:tr h="253746">
                <a:tc>
                  <a:txBody>
                    <a:bodyPr/>
                    <a:lstStyle/>
                    <a:p>
                      <a:pPr marL="457200" lvl="1" indent="-342900" algn="l" fontAlgn="b"/>
                      <a:r>
                        <a:rPr lang="en-US" sz="1200" u="none" strike="noStrike">
                          <a:effectLst/>
                        </a:rPr>
                        <a:t>PFHpA</a:t>
                      </a:r>
                      <a:endParaRPr lang="en-US" sz="1200" b="0" i="0" u="none" strike="noStrike">
                        <a:solidFill>
                          <a:srgbClr val="000000"/>
                        </a:solidFill>
                        <a:effectLst/>
                        <a:latin typeface="Aptos Narrow" panose="020B0004020202020204" pitchFamily="34" charset="0"/>
                      </a:endParaRPr>
                    </a:p>
                  </a:txBody>
                  <a:tcPr marL="5715" marR="5715" marT="571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US" sz="1200" u="none" strike="noStrike" dirty="0">
                          <a:effectLst/>
                        </a:rPr>
                        <a:t>-</a:t>
                      </a:r>
                      <a:endParaRPr lang="en-US" sz="1200" b="0" i="0" u="none" strike="noStrike" dirty="0">
                        <a:solidFill>
                          <a:srgbClr val="000000"/>
                        </a:solidFill>
                        <a:effectLst/>
                        <a:latin typeface="Aptos Narrow" panose="020B0004020202020204" pitchFamily="34" charset="0"/>
                      </a:endParaRPr>
                    </a:p>
                  </a:txBody>
                  <a:tcPr marL="5715" marR="5715" marT="571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r" fontAlgn="b"/>
                      <a:r>
                        <a:rPr lang="en-US" sz="1200" u="none" strike="noStrike" dirty="0">
                          <a:effectLst/>
                        </a:rPr>
                        <a:t>0.5 ppb</a:t>
                      </a:r>
                      <a:endParaRPr lang="en-US" sz="1200" b="0" i="0" u="none" strike="noStrike" dirty="0">
                        <a:solidFill>
                          <a:srgbClr val="000000"/>
                        </a:solidFill>
                        <a:effectLst/>
                        <a:latin typeface="Aptos Narrow" panose="020B0004020202020204" pitchFamily="34" charset="0"/>
                      </a:endParaRPr>
                    </a:p>
                  </a:txBody>
                  <a:tcPr marL="5715" marR="51435" marT="571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757584567"/>
                  </a:ext>
                </a:extLst>
              </a:tr>
              <a:tr h="253746">
                <a:tc>
                  <a:txBody>
                    <a:bodyPr/>
                    <a:lstStyle/>
                    <a:p>
                      <a:pPr marL="457200" lvl="1" indent="-342900" algn="l" fontAlgn="b"/>
                      <a:r>
                        <a:rPr lang="en-US" sz="1200" u="none" strike="noStrike">
                          <a:effectLst/>
                        </a:rPr>
                        <a:t>PFOA</a:t>
                      </a:r>
                      <a:endParaRPr lang="en-US" sz="1200" b="0" i="0" u="none" strike="noStrike">
                        <a:solidFill>
                          <a:srgbClr val="000000"/>
                        </a:solidFill>
                        <a:effectLst/>
                        <a:latin typeface="Aptos Narrow" panose="020B0004020202020204" pitchFamily="34" charset="0"/>
                      </a:endParaRPr>
                    </a:p>
                  </a:txBody>
                  <a:tcPr marL="5715" marR="5715" marT="5715" marB="0" anchor="b">
                    <a:lnR w="12700" cap="flat" cmpd="sng" algn="ctr">
                      <a:solidFill>
                        <a:schemeClr val="tx1"/>
                      </a:solidFill>
                      <a:prstDash val="solid"/>
                      <a:round/>
                      <a:headEnd type="none" w="med" len="med"/>
                      <a:tailEnd type="none" w="med" len="med"/>
                    </a:lnR>
                  </a:tcPr>
                </a:tc>
                <a:tc>
                  <a:txBody>
                    <a:bodyPr/>
                    <a:lstStyle/>
                    <a:p>
                      <a:pPr algn="ctr" fontAlgn="b"/>
                      <a:r>
                        <a:rPr lang="en-US" sz="1200" u="none" strike="noStrike" dirty="0">
                          <a:effectLst/>
                        </a:rPr>
                        <a:t>-</a:t>
                      </a:r>
                      <a:endParaRPr lang="en-US" sz="1200" b="0" i="0" u="none" strike="noStrike" dirty="0">
                        <a:solidFill>
                          <a:srgbClr val="000000"/>
                        </a:solidFill>
                        <a:effectLst/>
                        <a:latin typeface="Aptos Narrow" panose="020B0004020202020204" pitchFamily="34" charset="0"/>
                      </a:endParaRPr>
                    </a:p>
                  </a:txBody>
                  <a:tcPr marL="5715" marR="5715" marT="5715" marB="0" anchor="b">
                    <a:lnL w="12700" cap="flat" cmpd="sng" algn="ctr">
                      <a:solidFill>
                        <a:schemeClr val="tx1"/>
                      </a:solidFill>
                      <a:prstDash val="solid"/>
                      <a:round/>
                      <a:headEnd type="none" w="med" len="med"/>
                      <a:tailEnd type="none" w="med" len="med"/>
                    </a:lnL>
                  </a:tcPr>
                </a:tc>
                <a:tc>
                  <a:txBody>
                    <a:bodyPr/>
                    <a:lstStyle/>
                    <a:p>
                      <a:pPr algn="r" fontAlgn="b"/>
                      <a:r>
                        <a:rPr lang="en-US" sz="1200" u="none" strike="noStrike" dirty="0">
                          <a:effectLst/>
                        </a:rPr>
                        <a:t>0.72 ppb</a:t>
                      </a:r>
                      <a:endParaRPr lang="en-US" sz="1200" b="0" i="0" u="none" strike="noStrike" dirty="0">
                        <a:solidFill>
                          <a:srgbClr val="000000"/>
                        </a:solidFill>
                        <a:effectLst/>
                        <a:latin typeface="Aptos Narrow" panose="020B0004020202020204" pitchFamily="34" charset="0"/>
                      </a:endParaRPr>
                    </a:p>
                  </a:txBody>
                  <a:tcPr marL="5715" marR="51435" marT="571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16281445"/>
                  </a:ext>
                </a:extLst>
              </a:tr>
              <a:tr h="253746">
                <a:tc>
                  <a:txBody>
                    <a:bodyPr/>
                    <a:lstStyle/>
                    <a:p>
                      <a:pPr marL="457200" lvl="1" indent="-342900" algn="l" fontAlgn="b"/>
                      <a:r>
                        <a:rPr lang="en-US" sz="1200" u="none" strike="noStrike">
                          <a:effectLst/>
                        </a:rPr>
                        <a:t>PFNA</a:t>
                      </a:r>
                      <a:endParaRPr lang="en-US" sz="1200" b="0" i="0" u="none" strike="noStrike">
                        <a:solidFill>
                          <a:srgbClr val="000000"/>
                        </a:solidFill>
                        <a:effectLst/>
                        <a:latin typeface="Aptos Narrow" panose="020B0004020202020204" pitchFamily="34" charset="0"/>
                      </a:endParaRPr>
                    </a:p>
                  </a:txBody>
                  <a:tcPr marL="5715" marR="5715" marT="5715" marB="0" anchor="b">
                    <a:lnR w="12700" cap="flat" cmpd="sng" algn="ctr">
                      <a:solidFill>
                        <a:schemeClr val="tx1"/>
                      </a:solidFill>
                      <a:prstDash val="solid"/>
                      <a:round/>
                      <a:headEnd type="none" w="med" len="med"/>
                      <a:tailEnd type="none" w="med" len="med"/>
                    </a:lnR>
                  </a:tcPr>
                </a:tc>
                <a:tc>
                  <a:txBody>
                    <a:bodyPr/>
                    <a:lstStyle/>
                    <a:p>
                      <a:pPr algn="ctr" fontAlgn="b"/>
                      <a:r>
                        <a:rPr lang="en-US" sz="1200" u="none" strike="noStrike" dirty="0">
                          <a:effectLst/>
                        </a:rPr>
                        <a:t>-</a:t>
                      </a:r>
                      <a:endParaRPr lang="en-US" sz="1200" b="0" i="0" u="none" strike="noStrike" dirty="0">
                        <a:solidFill>
                          <a:srgbClr val="000000"/>
                        </a:solidFill>
                        <a:effectLst/>
                        <a:latin typeface="Aptos Narrow" panose="020B0004020202020204" pitchFamily="34" charset="0"/>
                      </a:endParaRPr>
                    </a:p>
                  </a:txBody>
                  <a:tcPr marL="5715" marR="5715" marT="5715" marB="0" anchor="b">
                    <a:lnL w="12700" cap="flat" cmpd="sng" algn="ctr">
                      <a:solidFill>
                        <a:schemeClr val="tx1"/>
                      </a:solidFill>
                      <a:prstDash val="solid"/>
                      <a:round/>
                      <a:headEnd type="none" w="med" len="med"/>
                      <a:tailEnd type="none" w="med" len="med"/>
                    </a:lnL>
                  </a:tcPr>
                </a:tc>
                <a:tc>
                  <a:txBody>
                    <a:bodyPr/>
                    <a:lstStyle/>
                    <a:p>
                      <a:pPr algn="r" fontAlgn="b"/>
                      <a:r>
                        <a:rPr lang="en-US" sz="1200" u="none" strike="noStrike" dirty="0">
                          <a:effectLst/>
                        </a:rPr>
                        <a:t>0.32 ppb</a:t>
                      </a:r>
                      <a:endParaRPr lang="en-US" sz="1200" b="0" i="0" u="none" strike="noStrike" dirty="0">
                        <a:solidFill>
                          <a:srgbClr val="000000"/>
                        </a:solidFill>
                        <a:effectLst/>
                        <a:latin typeface="Aptos Narrow" panose="020B0004020202020204" pitchFamily="34" charset="0"/>
                      </a:endParaRPr>
                    </a:p>
                  </a:txBody>
                  <a:tcPr marL="5715" marR="51435" marT="571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48615841"/>
                  </a:ext>
                </a:extLst>
              </a:tr>
              <a:tr h="253746">
                <a:tc>
                  <a:txBody>
                    <a:bodyPr/>
                    <a:lstStyle/>
                    <a:p>
                      <a:pPr marL="457200" lvl="1" indent="-342900" algn="l" fontAlgn="b"/>
                      <a:r>
                        <a:rPr lang="en-US" sz="1200" u="none" strike="noStrike">
                          <a:effectLst/>
                        </a:rPr>
                        <a:t>PFDA</a:t>
                      </a:r>
                      <a:endParaRPr lang="en-US" sz="1200" b="0" i="0" u="none" strike="noStrike">
                        <a:solidFill>
                          <a:srgbClr val="000000"/>
                        </a:solidFill>
                        <a:effectLst/>
                        <a:latin typeface="Aptos Narrow" panose="020B0004020202020204" pitchFamily="34" charset="0"/>
                      </a:endParaRPr>
                    </a:p>
                  </a:txBody>
                  <a:tcPr marL="5715" marR="5715" marT="5715" marB="0" anchor="b">
                    <a:lnR w="12700" cap="flat" cmpd="sng" algn="ctr">
                      <a:solidFill>
                        <a:schemeClr val="tx1"/>
                      </a:solidFill>
                      <a:prstDash val="solid"/>
                      <a:round/>
                      <a:headEnd type="none" w="med" len="med"/>
                      <a:tailEnd type="none" w="med" len="med"/>
                    </a:lnR>
                  </a:tcPr>
                </a:tc>
                <a:tc>
                  <a:txBody>
                    <a:bodyPr/>
                    <a:lstStyle/>
                    <a:p>
                      <a:pPr algn="ctr" fontAlgn="b"/>
                      <a:r>
                        <a:rPr lang="en-US" sz="1200" u="none" strike="noStrike">
                          <a:effectLst/>
                        </a:rPr>
                        <a:t>-</a:t>
                      </a:r>
                      <a:endParaRPr lang="en-US" sz="1200" b="0" i="0" u="none" strike="noStrike">
                        <a:solidFill>
                          <a:srgbClr val="000000"/>
                        </a:solidFill>
                        <a:effectLst/>
                        <a:latin typeface="Aptos Narrow" panose="020B0004020202020204" pitchFamily="34" charset="0"/>
                      </a:endParaRPr>
                    </a:p>
                  </a:txBody>
                  <a:tcPr marL="5715" marR="5715" marT="5715" marB="0" anchor="b">
                    <a:lnL w="12700" cap="flat" cmpd="sng" algn="ctr">
                      <a:solidFill>
                        <a:schemeClr val="tx1"/>
                      </a:solidFill>
                      <a:prstDash val="solid"/>
                      <a:round/>
                      <a:headEnd type="none" w="med" len="med"/>
                      <a:tailEnd type="none" w="med" len="med"/>
                    </a:lnL>
                  </a:tcPr>
                </a:tc>
                <a:tc>
                  <a:txBody>
                    <a:bodyPr/>
                    <a:lstStyle/>
                    <a:p>
                      <a:pPr algn="r" fontAlgn="b"/>
                      <a:r>
                        <a:rPr lang="en-US" sz="1200" u="none" strike="noStrike" dirty="0">
                          <a:effectLst/>
                        </a:rPr>
                        <a:t>0.3 ppb</a:t>
                      </a:r>
                      <a:endParaRPr lang="en-US" sz="1200" b="0" i="0" u="none" strike="noStrike" dirty="0">
                        <a:solidFill>
                          <a:srgbClr val="000000"/>
                        </a:solidFill>
                        <a:effectLst/>
                        <a:latin typeface="Aptos Narrow" panose="020B0004020202020204" pitchFamily="34" charset="0"/>
                      </a:endParaRPr>
                    </a:p>
                  </a:txBody>
                  <a:tcPr marL="5715" marR="51435" marT="571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93919690"/>
                  </a:ext>
                </a:extLst>
              </a:tr>
              <a:tr h="253746">
                <a:tc>
                  <a:txBody>
                    <a:bodyPr/>
                    <a:lstStyle/>
                    <a:p>
                      <a:pPr marL="457200" lvl="1" indent="-342900" algn="l" fontAlgn="b"/>
                      <a:r>
                        <a:rPr lang="en-US" sz="1200" u="none" strike="noStrike">
                          <a:effectLst/>
                        </a:rPr>
                        <a:t>PFHxS</a:t>
                      </a:r>
                      <a:endParaRPr lang="en-US" sz="1200" b="0" i="0" u="none" strike="noStrike">
                        <a:solidFill>
                          <a:srgbClr val="000000"/>
                        </a:solidFill>
                        <a:effectLst/>
                        <a:latin typeface="Aptos Narrow" panose="020B0004020202020204" pitchFamily="34" charset="0"/>
                      </a:endParaRPr>
                    </a:p>
                  </a:txBody>
                  <a:tcPr marL="5715" marR="5715" marT="5715" marB="0" anchor="b">
                    <a:lnR w="12700" cap="flat" cmpd="sng" algn="ctr">
                      <a:solidFill>
                        <a:schemeClr val="tx1"/>
                      </a:solidFill>
                      <a:prstDash val="solid"/>
                      <a:round/>
                      <a:headEnd type="none" w="med" len="med"/>
                      <a:tailEnd type="none" w="med" len="med"/>
                    </a:lnR>
                  </a:tcPr>
                </a:tc>
                <a:tc>
                  <a:txBody>
                    <a:bodyPr/>
                    <a:lstStyle/>
                    <a:p>
                      <a:pPr algn="ctr" fontAlgn="b"/>
                      <a:r>
                        <a:rPr lang="en-US" sz="1200" u="none" strike="noStrike">
                          <a:effectLst/>
                        </a:rPr>
                        <a:t>-</a:t>
                      </a:r>
                      <a:endParaRPr lang="en-US" sz="1200" b="0" i="0" u="none" strike="noStrike">
                        <a:solidFill>
                          <a:srgbClr val="000000"/>
                        </a:solidFill>
                        <a:effectLst/>
                        <a:latin typeface="Aptos Narrow" panose="020B0004020202020204" pitchFamily="34" charset="0"/>
                      </a:endParaRPr>
                    </a:p>
                  </a:txBody>
                  <a:tcPr marL="5715" marR="5715" marT="5715" marB="0" anchor="b">
                    <a:lnL w="12700" cap="flat" cmpd="sng" algn="ctr">
                      <a:solidFill>
                        <a:schemeClr val="tx1"/>
                      </a:solidFill>
                      <a:prstDash val="solid"/>
                      <a:round/>
                      <a:headEnd type="none" w="med" len="med"/>
                      <a:tailEnd type="none" w="med" len="med"/>
                    </a:lnL>
                  </a:tcPr>
                </a:tc>
                <a:tc>
                  <a:txBody>
                    <a:bodyPr/>
                    <a:lstStyle/>
                    <a:p>
                      <a:pPr algn="r" fontAlgn="b"/>
                      <a:r>
                        <a:rPr lang="en-US" sz="1200" u="none" strike="noStrike" dirty="0">
                          <a:effectLst/>
                        </a:rPr>
                        <a:t>0.3 ppb</a:t>
                      </a:r>
                      <a:endParaRPr lang="en-US" sz="1200" b="0" i="0" u="none" strike="noStrike" dirty="0">
                        <a:solidFill>
                          <a:srgbClr val="000000"/>
                        </a:solidFill>
                        <a:effectLst/>
                        <a:latin typeface="Aptos Narrow" panose="020B0004020202020204" pitchFamily="34" charset="0"/>
                      </a:endParaRPr>
                    </a:p>
                  </a:txBody>
                  <a:tcPr marL="5715" marR="51435" marT="571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756081376"/>
                  </a:ext>
                </a:extLst>
              </a:tr>
              <a:tr h="253746">
                <a:tc>
                  <a:txBody>
                    <a:bodyPr/>
                    <a:lstStyle/>
                    <a:p>
                      <a:pPr marL="457200" lvl="1" indent="-342900" algn="l" fontAlgn="b"/>
                      <a:r>
                        <a:rPr lang="en-US" sz="1200" u="none" strike="noStrike">
                          <a:effectLst/>
                        </a:rPr>
                        <a:t>PFOS</a:t>
                      </a:r>
                      <a:endParaRPr lang="en-US" sz="1200" b="0" i="0" u="none" strike="noStrike">
                        <a:solidFill>
                          <a:srgbClr val="000000"/>
                        </a:solidFill>
                        <a:effectLst/>
                        <a:latin typeface="Aptos Narrow" panose="020B0004020202020204" pitchFamily="34" charset="0"/>
                      </a:endParaRPr>
                    </a:p>
                  </a:txBody>
                  <a:tcPr marL="5715" marR="5715" marT="5715" marB="0" anchor="b">
                    <a:lnR w="12700" cap="flat" cmpd="sng" algn="ctr">
                      <a:solidFill>
                        <a:schemeClr val="tx1"/>
                      </a:solidFill>
                      <a:prstDash val="solid"/>
                      <a:round/>
                      <a:headEnd type="none" w="med" len="med"/>
                      <a:tailEnd type="none" w="med" len="med"/>
                    </a:lnR>
                  </a:tcPr>
                </a:tc>
                <a:tc>
                  <a:txBody>
                    <a:bodyPr/>
                    <a:lstStyle/>
                    <a:p>
                      <a:pPr algn="ctr" fontAlgn="b"/>
                      <a:r>
                        <a:rPr lang="en-US" sz="1200" u="none" strike="noStrike">
                          <a:effectLst/>
                        </a:rPr>
                        <a:t>-</a:t>
                      </a:r>
                      <a:endParaRPr lang="en-US" sz="1200" b="0" i="0" u="none" strike="noStrike">
                        <a:solidFill>
                          <a:srgbClr val="000000"/>
                        </a:solidFill>
                        <a:effectLst/>
                        <a:latin typeface="Aptos Narrow" panose="020B0004020202020204" pitchFamily="34" charset="0"/>
                      </a:endParaRPr>
                    </a:p>
                  </a:txBody>
                  <a:tcPr marL="5715" marR="5715" marT="5715" marB="0" anchor="b">
                    <a:lnL w="12700" cap="flat" cmpd="sng" algn="ctr">
                      <a:solidFill>
                        <a:schemeClr val="tx1"/>
                      </a:solidFill>
                      <a:prstDash val="solid"/>
                      <a:round/>
                      <a:headEnd type="none" w="med" len="med"/>
                      <a:tailEnd type="none" w="med" len="med"/>
                    </a:lnL>
                  </a:tcPr>
                </a:tc>
                <a:tc>
                  <a:txBody>
                    <a:bodyPr/>
                    <a:lstStyle/>
                    <a:p>
                      <a:pPr algn="r" fontAlgn="b"/>
                      <a:r>
                        <a:rPr lang="en-US" sz="1200" u="none" strike="noStrike" dirty="0">
                          <a:effectLst/>
                        </a:rPr>
                        <a:t>2 ppb</a:t>
                      </a:r>
                      <a:endParaRPr lang="en-US" sz="1200" b="0" i="0" u="none" strike="noStrike" dirty="0">
                        <a:solidFill>
                          <a:srgbClr val="000000"/>
                        </a:solidFill>
                        <a:effectLst/>
                        <a:latin typeface="Aptos Narrow" panose="020B0004020202020204" pitchFamily="34" charset="0"/>
                      </a:endParaRPr>
                    </a:p>
                  </a:txBody>
                  <a:tcPr marL="5715" marR="51435" marT="571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77309905"/>
                  </a:ext>
                </a:extLst>
              </a:tr>
              <a:tr h="253746">
                <a:tc>
                  <a:txBody>
                    <a:bodyPr/>
                    <a:lstStyle/>
                    <a:p>
                      <a:pPr marL="457200" lvl="1" indent="-342900" algn="l" fontAlgn="b"/>
                      <a:r>
                        <a:rPr lang="en-US" sz="1200" u="none" strike="noStrike">
                          <a:effectLst/>
                        </a:rPr>
                        <a:t>PFAS6</a:t>
                      </a:r>
                      <a:endParaRPr lang="en-US" sz="1200" b="0" i="0" u="none" strike="noStrike">
                        <a:solidFill>
                          <a:srgbClr val="000000"/>
                        </a:solidFill>
                        <a:effectLst/>
                        <a:latin typeface="Aptos Narrow" panose="020B0004020202020204" pitchFamily="34" charset="0"/>
                      </a:endParaRPr>
                    </a:p>
                  </a:txBody>
                  <a:tcPr marL="5715" marR="5715" marT="5715" marB="0" anchor="b">
                    <a:lnR w="12700" cap="flat" cmpd="sng" algn="ctr">
                      <a:solidFill>
                        <a:schemeClr val="tx1"/>
                      </a:solidFill>
                      <a:prstDash val="solid"/>
                      <a:round/>
                      <a:headEnd type="none" w="med" len="med"/>
                      <a:tailEnd type="none" w="med" len="med"/>
                    </a:lnR>
                  </a:tcPr>
                </a:tc>
                <a:tc>
                  <a:txBody>
                    <a:bodyPr/>
                    <a:lstStyle/>
                    <a:p>
                      <a:pPr algn="ctr" fontAlgn="b"/>
                      <a:r>
                        <a:rPr lang="en-US" sz="1200" u="none" strike="noStrike" dirty="0">
                          <a:effectLst/>
                        </a:rPr>
                        <a:t>20 ppt</a:t>
                      </a:r>
                      <a:endParaRPr lang="en-US" sz="1200" b="0" i="0" u="none" strike="noStrike" dirty="0">
                        <a:solidFill>
                          <a:srgbClr val="000000"/>
                        </a:solidFill>
                        <a:effectLst/>
                        <a:latin typeface="Aptos Narrow" panose="020B0004020202020204" pitchFamily="34" charset="0"/>
                      </a:endParaRPr>
                    </a:p>
                  </a:txBody>
                  <a:tcPr marL="5715" marR="5715" marT="5715" marB="0" anchor="b">
                    <a:lnL w="12700" cap="flat" cmpd="sng" algn="ctr">
                      <a:solidFill>
                        <a:schemeClr val="tx1"/>
                      </a:solidFill>
                      <a:prstDash val="solid"/>
                      <a:round/>
                      <a:headEnd type="none" w="med" len="med"/>
                      <a:tailEnd type="none" w="med" len="med"/>
                    </a:lnL>
                  </a:tcPr>
                </a:tc>
                <a:tc>
                  <a:txBody>
                    <a:bodyPr/>
                    <a:lstStyle/>
                    <a:p>
                      <a:pPr algn="ctr" fontAlgn="b"/>
                      <a:r>
                        <a:rPr lang="en-US" sz="1200" u="none" strike="noStrike" dirty="0">
                          <a:effectLst/>
                        </a:rPr>
                        <a:t>-</a:t>
                      </a:r>
                      <a:endParaRPr lang="en-US" sz="1200" b="0" i="0" u="none" strike="noStrike" dirty="0">
                        <a:solidFill>
                          <a:srgbClr val="000000"/>
                        </a:solidFill>
                        <a:effectLst/>
                        <a:latin typeface="Aptos Narrow" panose="020B0004020202020204" pitchFamily="34" charset="0"/>
                      </a:endParaRPr>
                    </a:p>
                  </a:txBody>
                  <a:tcPr marL="5715" marR="5715" marT="571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06258466"/>
                  </a:ext>
                </a:extLst>
              </a:tr>
            </a:tbl>
          </a:graphicData>
        </a:graphic>
      </p:graphicFrame>
      <p:graphicFrame>
        <p:nvGraphicFramePr>
          <p:cNvPr id="4" name="Table 3">
            <a:extLst>
              <a:ext uri="{FF2B5EF4-FFF2-40B4-BE49-F238E27FC236}">
                <a16:creationId xmlns:a16="http://schemas.microsoft.com/office/drawing/2014/main" id="{6161351D-492F-CBE1-7975-5983206F7C66}"/>
              </a:ext>
            </a:extLst>
          </p:cNvPr>
          <p:cNvGraphicFramePr>
            <a:graphicFrameLocks noGrp="1"/>
          </p:cNvGraphicFramePr>
          <p:nvPr/>
        </p:nvGraphicFramePr>
        <p:xfrm>
          <a:off x="4771024" y="2498706"/>
          <a:ext cx="2108410" cy="2399332"/>
        </p:xfrm>
        <a:graphic>
          <a:graphicData uri="http://schemas.openxmlformats.org/drawingml/2006/table">
            <a:tbl>
              <a:tblPr>
                <a:tableStyleId>{7E9639D4-E3E2-4D34-9284-5A2195B3D0D7}</a:tableStyleId>
              </a:tblPr>
              <a:tblGrid>
                <a:gridCol w="1194008">
                  <a:extLst>
                    <a:ext uri="{9D8B030D-6E8A-4147-A177-3AD203B41FA5}">
                      <a16:colId xmlns:a16="http://schemas.microsoft.com/office/drawing/2014/main" val="1437634692"/>
                    </a:ext>
                  </a:extLst>
                </a:gridCol>
                <a:gridCol w="914402">
                  <a:extLst>
                    <a:ext uri="{9D8B030D-6E8A-4147-A177-3AD203B41FA5}">
                      <a16:colId xmlns:a16="http://schemas.microsoft.com/office/drawing/2014/main" val="2539380851"/>
                    </a:ext>
                  </a:extLst>
                </a:gridCol>
              </a:tblGrid>
              <a:tr h="418289">
                <a:tc gridSpan="2">
                  <a:txBody>
                    <a:bodyPr/>
                    <a:lstStyle/>
                    <a:p>
                      <a:pPr algn="ctr" fontAlgn="b"/>
                      <a:r>
                        <a:rPr lang="en-US" sz="1200" u="none" strike="noStrike">
                          <a:effectLst/>
                        </a:rPr>
                        <a:t>Non-Drinking Water Areas</a:t>
                      </a:r>
                      <a:endParaRPr lang="en-US" sz="1200" b="1" i="0" u="none" strike="noStrike">
                        <a:solidFill>
                          <a:srgbClr val="000000"/>
                        </a:solidFill>
                        <a:effectLst/>
                        <a:latin typeface="Aptos Narrow" panose="020B0004020202020204" pitchFamily="34" charset="0"/>
                      </a:endParaRPr>
                    </a:p>
                  </a:txBody>
                  <a:tcPr marL="5715" marR="5715" marT="5715" marB="0" anchor="ctr">
                    <a:lnL w="12700" cap="flat" cmpd="sng" algn="ctr">
                      <a:solidFill>
                        <a:schemeClr val="tx1"/>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1552674247"/>
                  </a:ext>
                </a:extLst>
              </a:tr>
              <a:tr h="198687">
                <a:tc>
                  <a:txBody>
                    <a:bodyPr/>
                    <a:lstStyle/>
                    <a:p>
                      <a:pPr algn="ctr" fontAlgn="b"/>
                      <a:r>
                        <a:rPr lang="en-US" sz="1200" u="none" strike="noStrike" dirty="0">
                          <a:effectLst/>
                        </a:rPr>
                        <a:t>Groundwater</a:t>
                      </a:r>
                      <a:endParaRPr lang="en-US" sz="1200" b="0" i="0" u="none" strike="noStrike" dirty="0">
                        <a:solidFill>
                          <a:srgbClr val="000000"/>
                        </a:solidFill>
                        <a:effectLst/>
                        <a:latin typeface="Aptos Narrow" panose="020B0004020202020204" pitchFamily="34" charset="0"/>
                      </a:endParaRPr>
                    </a:p>
                  </a:txBody>
                  <a:tcPr marL="5715" marR="5715" marT="571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Soil</a:t>
                      </a:r>
                      <a:endParaRPr lang="en-US" sz="1200" b="0" i="0" u="none" strike="noStrike">
                        <a:solidFill>
                          <a:srgbClr val="000000"/>
                        </a:solidFill>
                        <a:effectLst/>
                        <a:latin typeface="Aptos Narrow" panose="020B0004020202020204" pitchFamily="34" charset="0"/>
                      </a:endParaRPr>
                    </a:p>
                  </a:txBody>
                  <a:tcPr marL="5715" marR="5715" marT="571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8536351"/>
                  </a:ext>
                </a:extLst>
              </a:tr>
              <a:tr h="251460">
                <a:tc>
                  <a:txBody>
                    <a:bodyPr/>
                    <a:lstStyle/>
                    <a:p>
                      <a:pPr algn="r" fontAlgn="b"/>
                      <a:r>
                        <a:rPr lang="en-US" sz="1200" u="none" strike="noStrike" dirty="0">
                          <a:effectLst/>
                        </a:rPr>
                        <a:t>40,000,000 ppt</a:t>
                      </a:r>
                      <a:endParaRPr lang="en-US" sz="1200" b="0" i="0" u="none" strike="noStrike" dirty="0">
                        <a:solidFill>
                          <a:srgbClr val="000000"/>
                        </a:solidFill>
                        <a:effectLst/>
                        <a:latin typeface="Aptos Narrow" panose="020B0004020202020204" pitchFamily="34" charset="0"/>
                      </a:endParaRPr>
                    </a:p>
                  </a:txBody>
                  <a:tcPr marL="5715" marR="51435" marT="571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r" fontAlgn="b"/>
                      <a:r>
                        <a:rPr lang="en-US" sz="1200" u="none" strike="noStrike" dirty="0">
                          <a:effectLst/>
                        </a:rPr>
                        <a:t>400 </a:t>
                      </a:r>
                      <a:r>
                        <a:rPr lang="en-US" sz="1200" u="none" strike="noStrike" dirty="0">
                          <a:effectLst/>
                          <a:latin typeface="Calibri" panose="020F0502020204030204" pitchFamily="34" charset="0"/>
                          <a:ea typeface="Calibri" panose="020F0502020204030204" pitchFamily="34" charset="0"/>
                          <a:cs typeface="Calibri" panose="020F0502020204030204" pitchFamily="34" charset="0"/>
                        </a:rPr>
                        <a:t>ppb</a:t>
                      </a:r>
                    </a:p>
                  </a:txBody>
                  <a:tcPr marL="68580" marR="68580" marT="34290" marB="3429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757584567"/>
                  </a:ext>
                </a:extLst>
              </a:tr>
              <a:tr h="251460">
                <a:tc>
                  <a:txBody>
                    <a:bodyPr/>
                    <a:lstStyle/>
                    <a:p>
                      <a:pPr algn="r" fontAlgn="b"/>
                      <a:r>
                        <a:rPr lang="en-US" sz="1200" u="none" strike="noStrike" dirty="0">
                          <a:effectLst/>
                        </a:rPr>
                        <a:t>40,000,000 ppt</a:t>
                      </a:r>
                      <a:endParaRPr lang="en-US" sz="1200" b="0" i="0" u="none" strike="noStrike" dirty="0">
                        <a:solidFill>
                          <a:srgbClr val="000000"/>
                        </a:solidFill>
                        <a:effectLst/>
                        <a:latin typeface="Aptos Narrow" panose="020B0004020202020204" pitchFamily="34" charset="0"/>
                      </a:endParaRPr>
                    </a:p>
                  </a:txBody>
                  <a:tcPr marL="5715" marR="51435" marT="5715" marB="0" anchor="b">
                    <a:lnL w="12700" cap="flat" cmpd="sng" algn="ctr">
                      <a:solidFill>
                        <a:schemeClr val="tx1"/>
                      </a:solidFill>
                      <a:prstDash val="solid"/>
                      <a:round/>
                      <a:headEnd type="none" w="med" len="med"/>
                      <a:tailEnd type="none" w="med" len="med"/>
                    </a:lnL>
                  </a:tcPr>
                </a:tc>
                <a:tc>
                  <a:txBody>
                    <a:bodyPr/>
                    <a:lstStyle/>
                    <a:p>
                      <a:pPr algn="r" fontAlgn="b"/>
                      <a:r>
                        <a:rPr lang="en-US" sz="1200" u="none" strike="noStrike" dirty="0">
                          <a:effectLst/>
                        </a:rPr>
                        <a:t>400 </a:t>
                      </a:r>
                      <a:r>
                        <a:rPr lang="en-US" sz="1200" u="none" strike="noStrike" dirty="0">
                          <a:effectLst/>
                          <a:latin typeface="Calibri" panose="020F0502020204030204" pitchFamily="34" charset="0"/>
                          <a:ea typeface="Calibri" panose="020F0502020204030204" pitchFamily="34" charset="0"/>
                          <a:cs typeface="Calibri" panose="020F0502020204030204" pitchFamily="34" charset="0"/>
                        </a:rPr>
                        <a:t>ppb</a:t>
                      </a:r>
                    </a:p>
                  </a:txBody>
                  <a:tcPr marL="68580" marR="68580" marT="34290" marB="34290" anchor="b"/>
                </a:tc>
                <a:extLst>
                  <a:ext uri="{0D108BD9-81ED-4DB2-BD59-A6C34878D82A}">
                    <a16:rowId xmlns:a16="http://schemas.microsoft.com/office/drawing/2014/main" val="1416281445"/>
                  </a:ext>
                </a:extLst>
              </a:tr>
              <a:tr h="251460">
                <a:tc>
                  <a:txBody>
                    <a:bodyPr/>
                    <a:lstStyle/>
                    <a:p>
                      <a:pPr algn="r" fontAlgn="b"/>
                      <a:r>
                        <a:rPr lang="en-US" sz="1200" u="none" strike="noStrike" dirty="0">
                          <a:effectLst/>
                        </a:rPr>
                        <a:t>40,000,000 ppt</a:t>
                      </a:r>
                      <a:endParaRPr lang="en-US" sz="1200" b="0" i="0" u="none" strike="noStrike" dirty="0">
                        <a:solidFill>
                          <a:srgbClr val="000000"/>
                        </a:solidFill>
                        <a:effectLst/>
                        <a:latin typeface="Aptos Narrow" panose="020B0004020202020204" pitchFamily="34" charset="0"/>
                      </a:endParaRPr>
                    </a:p>
                  </a:txBody>
                  <a:tcPr marL="5715" marR="51435" marT="5715" marB="0" anchor="b">
                    <a:lnL w="12700" cap="flat" cmpd="sng" algn="ctr">
                      <a:solidFill>
                        <a:schemeClr val="tx1"/>
                      </a:solidFill>
                      <a:prstDash val="solid"/>
                      <a:round/>
                      <a:headEnd type="none" w="med" len="med"/>
                      <a:tailEnd type="none" w="med" len="med"/>
                    </a:lnL>
                  </a:tcPr>
                </a:tc>
                <a:tc>
                  <a:txBody>
                    <a:bodyPr/>
                    <a:lstStyle/>
                    <a:p>
                      <a:pPr algn="r" fontAlgn="b"/>
                      <a:r>
                        <a:rPr lang="en-US" sz="1200" u="none" strike="noStrike" dirty="0">
                          <a:effectLst/>
                        </a:rPr>
                        <a:t>400 </a:t>
                      </a:r>
                      <a:r>
                        <a:rPr lang="en-US" sz="1200" u="none" strike="noStrike" dirty="0">
                          <a:effectLst/>
                          <a:latin typeface="Calibri" panose="020F0502020204030204" pitchFamily="34" charset="0"/>
                          <a:ea typeface="Calibri" panose="020F0502020204030204" pitchFamily="34" charset="0"/>
                          <a:cs typeface="Calibri" panose="020F0502020204030204" pitchFamily="34" charset="0"/>
                        </a:rPr>
                        <a:t>ppb</a:t>
                      </a:r>
                    </a:p>
                  </a:txBody>
                  <a:tcPr marL="68580" marR="68580" marT="34290" marB="34290" anchor="b"/>
                </a:tc>
                <a:extLst>
                  <a:ext uri="{0D108BD9-81ED-4DB2-BD59-A6C34878D82A}">
                    <a16:rowId xmlns:a16="http://schemas.microsoft.com/office/drawing/2014/main" val="2548615841"/>
                  </a:ext>
                </a:extLst>
              </a:tr>
              <a:tr h="251460">
                <a:tc>
                  <a:txBody>
                    <a:bodyPr/>
                    <a:lstStyle/>
                    <a:p>
                      <a:pPr algn="r" fontAlgn="b"/>
                      <a:r>
                        <a:rPr lang="en-US" sz="1200" u="none" strike="noStrike" dirty="0">
                          <a:effectLst/>
                        </a:rPr>
                        <a:t>40,000,000 ppt</a:t>
                      </a:r>
                      <a:endParaRPr lang="en-US" sz="1200" b="0" i="0" u="none" strike="noStrike" dirty="0">
                        <a:solidFill>
                          <a:srgbClr val="000000"/>
                        </a:solidFill>
                        <a:effectLst/>
                        <a:latin typeface="Aptos Narrow" panose="020B0004020202020204" pitchFamily="34" charset="0"/>
                      </a:endParaRPr>
                    </a:p>
                  </a:txBody>
                  <a:tcPr marL="5715" marR="51435" marT="5715" marB="0" anchor="b">
                    <a:lnL w="12700" cap="flat" cmpd="sng" algn="ctr">
                      <a:solidFill>
                        <a:schemeClr val="tx1"/>
                      </a:solidFill>
                      <a:prstDash val="solid"/>
                      <a:round/>
                      <a:headEnd type="none" w="med" len="med"/>
                      <a:tailEnd type="none" w="med" len="med"/>
                    </a:lnL>
                  </a:tcPr>
                </a:tc>
                <a:tc>
                  <a:txBody>
                    <a:bodyPr/>
                    <a:lstStyle/>
                    <a:p>
                      <a:pPr algn="r" fontAlgn="b"/>
                      <a:r>
                        <a:rPr lang="en-US" sz="1200" u="none" strike="noStrike" dirty="0">
                          <a:effectLst/>
                        </a:rPr>
                        <a:t>400 </a:t>
                      </a:r>
                      <a:r>
                        <a:rPr lang="en-US" sz="1200" u="none" strike="noStrike" dirty="0">
                          <a:effectLst/>
                          <a:latin typeface="Calibri" panose="020F0502020204030204" pitchFamily="34" charset="0"/>
                          <a:ea typeface="Calibri" panose="020F0502020204030204" pitchFamily="34" charset="0"/>
                          <a:cs typeface="Calibri" panose="020F0502020204030204" pitchFamily="34" charset="0"/>
                        </a:rPr>
                        <a:t>ppb</a:t>
                      </a:r>
                    </a:p>
                  </a:txBody>
                  <a:tcPr marL="68580" marR="68580" marT="34290" marB="34290" anchor="b"/>
                </a:tc>
                <a:extLst>
                  <a:ext uri="{0D108BD9-81ED-4DB2-BD59-A6C34878D82A}">
                    <a16:rowId xmlns:a16="http://schemas.microsoft.com/office/drawing/2014/main" val="793919690"/>
                  </a:ext>
                </a:extLst>
              </a:tr>
              <a:tr h="251460">
                <a:tc>
                  <a:txBody>
                    <a:bodyPr/>
                    <a:lstStyle/>
                    <a:p>
                      <a:pPr algn="r" fontAlgn="b"/>
                      <a:r>
                        <a:rPr lang="en-US" sz="1200" u="none" strike="noStrike" dirty="0">
                          <a:effectLst/>
                        </a:rPr>
                        <a:t>500,000 ppt</a:t>
                      </a:r>
                      <a:endParaRPr lang="en-US" sz="1200" b="0" i="0" u="none" strike="noStrike" dirty="0">
                        <a:solidFill>
                          <a:srgbClr val="000000"/>
                        </a:solidFill>
                        <a:effectLst/>
                        <a:latin typeface="Aptos Narrow" panose="020B0004020202020204" pitchFamily="34" charset="0"/>
                      </a:endParaRPr>
                    </a:p>
                  </a:txBody>
                  <a:tcPr marL="5715" marR="51435" marT="5715" marB="0" anchor="b">
                    <a:lnL w="12700" cap="flat" cmpd="sng" algn="ctr">
                      <a:solidFill>
                        <a:schemeClr val="tx1"/>
                      </a:solidFill>
                      <a:prstDash val="solid"/>
                      <a:round/>
                      <a:headEnd type="none" w="med" len="med"/>
                      <a:tailEnd type="none" w="med" len="med"/>
                    </a:lnL>
                  </a:tcPr>
                </a:tc>
                <a:tc>
                  <a:txBody>
                    <a:bodyPr/>
                    <a:lstStyle/>
                    <a:p>
                      <a:pPr algn="r" fontAlgn="b"/>
                      <a:r>
                        <a:rPr lang="en-US" sz="1200" u="none" strike="noStrike" dirty="0">
                          <a:effectLst/>
                        </a:rPr>
                        <a:t>400 </a:t>
                      </a:r>
                      <a:r>
                        <a:rPr lang="en-US" sz="1200" u="none" strike="noStrike" dirty="0">
                          <a:effectLst/>
                          <a:latin typeface="Calibri" panose="020F0502020204030204" pitchFamily="34" charset="0"/>
                          <a:ea typeface="Calibri" panose="020F0502020204030204" pitchFamily="34" charset="0"/>
                          <a:cs typeface="Calibri" panose="020F0502020204030204" pitchFamily="34" charset="0"/>
                        </a:rPr>
                        <a:t>ppb</a:t>
                      </a:r>
                    </a:p>
                  </a:txBody>
                  <a:tcPr marL="68580" marR="68580" marT="34290" marB="34290" anchor="b"/>
                </a:tc>
                <a:extLst>
                  <a:ext uri="{0D108BD9-81ED-4DB2-BD59-A6C34878D82A}">
                    <a16:rowId xmlns:a16="http://schemas.microsoft.com/office/drawing/2014/main" val="3756081376"/>
                  </a:ext>
                </a:extLst>
              </a:tr>
              <a:tr h="251460">
                <a:tc>
                  <a:txBody>
                    <a:bodyPr/>
                    <a:lstStyle/>
                    <a:p>
                      <a:pPr algn="r" fontAlgn="b"/>
                      <a:r>
                        <a:rPr lang="en-US" sz="1200" u="none" strike="noStrike" dirty="0">
                          <a:effectLst/>
                        </a:rPr>
                        <a:t>500,000 ppt</a:t>
                      </a:r>
                      <a:endParaRPr lang="en-US" sz="1200" b="0" i="0" u="none" strike="noStrike" dirty="0">
                        <a:solidFill>
                          <a:srgbClr val="000000"/>
                        </a:solidFill>
                        <a:effectLst/>
                        <a:latin typeface="Aptos Narrow" panose="020B0004020202020204" pitchFamily="34" charset="0"/>
                      </a:endParaRPr>
                    </a:p>
                  </a:txBody>
                  <a:tcPr marL="5715" marR="51435" marT="5715" marB="0" anchor="b">
                    <a:lnL w="12700" cap="flat" cmpd="sng" algn="ctr">
                      <a:solidFill>
                        <a:schemeClr val="tx1"/>
                      </a:solidFill>
                      <a:prstDash val="solid"/>
                      <a:round/>
                      <a:headEnd type="none" w="med" len="med"/>
                      <a:tailEnd type="none" w="med" len="med"/>
                    </a:lnL>
                  </a:tcPr>
                </a:tc>
                <a:tc>
                  <a:txBody>
                    <a:bodyPr/>
                    <a:lstStyle/>
                    <a:p>
                      <a:pPr algn="r" fontAlgn="b"/>
                      <a:r>
                        <a:rPr lang="en-US" sz="1200" u="none" strike="noStrike" dirty="0">
                          <a:effectLst/>
                        </a:rPr>
                        <a:t>400 </a:t>
                      </a:r>
                      <a:r>
                        <a:rPr lang="en-US" sz="1200" u="none" strike="noStrike" dirty="0">
                          <a:effectLst/>
                          <a:latin typeface="Calibri" panose="020F0502020204030204" pitchFamily="34" charset="0"/>
                          <a:ea typeface="Calibri" panose="020F0502020204030204" pitchFamily="34" charset="0"/>
                          <a:cs typeface="Calibri" panose="020F0502020204030204" pitchFamily="34" charset="0"/>
                        </a:rPr>
                        <a:t>ppb</a:t>
                      </a:r>
                    </a:p>
                  </a:txBody>
                  <a:tcPr marL="68580" marR="68580" marT="34290" marB="34290" anchor="b"/>
                </a:tc>
                <a:extLst>
                  <a:ext uri="{0D108BD9-81ED-4DB2-BD59-A6C34878D82A}">
                    <a16:rowId xmlns:a16="http://schemas.microsoft.com/office/drawing/2014/main" val="2977309905"/>
                  </a:ext>
                </a:extLst>
              </a:tr>
              <a:tr h="273596">
                <a:tc>
                  <a:txBody>
                    <a:bodyPr/>
                    <a:lstStyle/>
                    <a:p>
                      <a:pPr algn="ctr" fontAlgn="b"/>
                      <a:r>
                        <a:rPr lang="en-US" sz="1200" u="none" strike="noStrike" dirty="0">
                          <a:effectLst/>
                        </a:rPr>
                        <a:t>-</a:t>
                      </a:r>
                      <a:endParaRPr lang="en-US" sz="1200" b="0" i="0" u="none" strike="noStrike" dirty="0">
                        <a:solidFill>
                          <a:srgbClr val="000000"/>
                        </a:solidFill>
                        <a:effectLst/>
                        <a:latin typeface="Aptos Narrow" panose="020B0004020202020204" pitchFamily="34" charset="0"/>
                      </a:endParaRPr>
                    </a:p>
                  </a:txBody>
                  <a:tcPr marL="5715" marR="5715" marT="5715" marB="0" anchor="b">
                    <a:lnL w="12700" cap="flat" cmpd="sng" algn="ctr">
                      <a:solidFill>
                        <a:schemeClr val="tx1"/>
                      </a:solidFill>
                      <a:prstDash val="solid"/>
                      <a:round/>
                      <a:headEnd type="none" w="med" len="med"/>
                      <a:tailEnd type="none" w="med" len="med"/>
                    </a:lnL>
                  </a:tcPr>
                </a:tc>
                <a:tc>
                  <a:txBody>
                    <a:bodyPr/>
                    <a:lstStyle/>
                    <a:p>
                      <a:pPr algn="ctr" fontAlgn="b"/>
                      <a:r>
                        <a:rPr lang="en-US" sz="1200" u="none" strike="noStrike" dirty="0">
                          <a:effectLst/>
                        </a:rPr>
                        <a:t>-</a:t>
                      </a:r>
                      <a:endParaRPr lang="en-US" sz="1200" b="0" i="0" u="none" strike="noStrike" dirty="0">
                        <a:solidFill>
                          <a:srgbClr val="000000"/>
                        </a:solidFill>
                        <a:effectLst/>
                        <a:latin typeface="Aptos Narrow" panose="020B0004020202020204" pitchFamily="34" charset="0"/>
                      </a:endParaRPr>
                    </a:p>
                  </a:txBody>
                  <a:tcPr marL="5715" marR="5715" marT="5715" marB="0" anchor="b"/>
                </a:tc>
                <a:extLst>
                  <a:ext uri="{0D108BD9-81ED-4DB2-BD59-A6C34878D82A}">
                    <a16:rowId xmlns:a16="http://schemas.microsoft.com/office/drawing/2014/main" val="2106258466"/>
                  </a:ext>
                </a:extLst>
              </a:tr>
            </a:tbl>
          </a:graphicData>
        </a:graphic>
      </p:graphicFrame>
    </p:spTree>
    <p:extLst>
      <p:ext uri="{BB962C8B-B14F-4D97-AF65-F5344CB8AC3E}">
        <p14:creationId xmlns:p14="http://schemas.microsoft.com/office/powerpoint/2010/main" val="4013760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FF5AC-6936-995B-52CF-8CF46139C328}"/>
              </a:ext>
            </a:extLst>
          </p:cNvPr>
          <p:cNvSpPr>
            <a:spLocks noGrp="1"/>
          </p:cNvSpPr>
          <p:nvPr>
            <p:ph type="title"/>
          </p:nvPr>
        </p:nvSpPr>
        <p:spPr/>
        <p:txBody>
          <a:bodyPr/>
          <a:lstStyle/>
          <a:p>
            <a:r>
              <a:rPr lang="en-US" dirty="0"/>
              <a:t>Example of PFAS Release</a:t>
            </a:r>
          </a:p>
        </p:txBody>
      </p:sp>
      <p:sp>
        <p:nvSpPr>
          <p:cNvPr id="3" name="Content Placeholder 2">
            <a:extLst>
              <a:ext uri="{FF2B5EF4-FFF2-40B4-BE49-F238E27FC236}">
                <a16:creationId xmlns:a16="http://schemas.microsoft.com/office/drawing/2014/main" id="{720E39A9-0E95-AF7C-65D1-88BBFCE0E5D5}"/>
              </a:ext>
            </a:extLst>
          </p:cNvPr>
          <p:cNvSpPr>
            <a:spLocks noGrp="1"/>
          </p:cNvSpPr>
          <p:nvPr>
            <p:ph idx="1"/>
          </p:nvPr>
        </p:nvSpPr>
        <p:spPr>
          <a:xfrm>
            <a:off x="628650" y="1369219"/>
            <a:ext cx="4443413" cy="3263504"/>
          </a:xfrm>
        </p:spPr>
        <p:txBody>
          <a:bodyPr>
            <a:normAutofit fontScale="70000" lnSpcReduction="20000"/>
          </a:bodyPr>
          <a:lstStyle/>
          <a:p>
            <a:r>
              <a:rPr lang="en-US" dirty="0"/>
              <a:t>800 gallons of aqueous film-forming foam (AFFF) applied to suppress gasoline vapors following vehicle accident with tanker truck </a:t>
            </a:r>
          </a:p>
          <a:p>
            <a:r>
              <a:rPr lang="en-US" dirty="0"/>
              <a:t>AFFF entered wetlands adjacent to the highway and impacts were observed in public water supply wells &gt;1 mile downstream</a:t>
            </a:r>
          </a:p>
          <a:p>
            <a:pPr lvl="1"/>
            <a:endParaRPr lang="en-US" dirty="0"/>
          </a:p>
        </p:txBody>
      </p:sp>
      <p:pic>
        <p:nvPicPr>
          <p:cNvPr id="1026" name="Picture 2" descr="Route 3 in Billerica closed after tanker truck crash and fuel spill - CBS  Boston">
            <a:extLst>
              <a:ext uri="{FF2B5EF4-FFF2-40B4-BE49-F238E27FC236}">
                <a16:creationId xmlns:a16="http://schemas.microsoft.com/office/drawing/2014/main" id="{8A4CB9BC-DAAB-47ED-79D5-0342326AE2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417" r="10084"/>
          <a:stretch/>
        </p:blipFill>
        <p:spPr bwMode="auto">
          <a:xfrm>
            <a:off x="5351485" y="273844"/>
            <a:ext cx="3706790" cy="272176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hart 3">
            <a:extLst>
              <a:ext uri="{FF2B5EF4-FFF2-40B4-BE49-F238E27FC236}">
                <a16:creationId xmlns:a16="http://schemas.microsoft.com/office/drawing/2014/main" id="{6F11EF0A-968C-E8B8-EC5D-EC6E041EA259}"/>
              </a:ext>
            </a:extLst>
          </p:cNvPr>
          <p:cNvGraphicFramePr>
            <a:graphicFrameLocks/>
          </p:cNvGraphicFramePr>
          <p:nvPr/>
        </p:nvGraphicFramePr>
        <p:xfrm>
          <a:off x="5351485" y="3083698"/>
          <a:ext cx="3706790" cy="1924071"/>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a:extLst>
              <a:ext uri="{FF2B5EF4-FFF2-40B4-BE49-F238E27FC236}">
                <a16:creationId xmlns:a16="http://schemas.microsoft.com/office/drawing/2014/main" id="{377F8E79-BFBE-4181-F979-EBCACC3B28E2}"/>
              </a:ext>
            </a:extLst>
          </p:cNvPr>
          <p:cNvCxnSpPr/>
          <p:nvPr/>
        </p:nvCxnSpPr>
        <p:spPr>
          <a:xfrm flipV="1">
            <a:off x="7765256" y="3400425"/>
            <a:ext cx="0" cy="1178719"/>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C883E58-94FB-DC01-9E6B-B1173D0E5613}"/>
              </a:ext>
            </a:extLst>
          </p:cNvPr>
          <p:cNvSpPr txBox="1"/>
          <p:nvPr/>
        </p:nvSpPr>
        <p:spPr>
          <a:xfrm>
            <a:off x="7343146" y="3192676"/>
            <a:ext cx="883575" cy="230832"/>
          </a:xfrm>
          <a:prstGeom prst="rect">
            <a:avLst/>
          </a:prstGeom>
          <a:noFill/>
        </p:spPr>
        <p:txBody>
          <a:bodyPr wrap="none" rtlCol="0">
            <a:spAutoFit/>
          </a:bodyPr>
          <a:lstStyle/>
          <a:p>
            <a:r>
              <a:rPr lang="en-US" sz="900" b="1"/>
              <a:t>AFFF Release</a:t>
            </a:r>
          </a:p>
        </p:txBody>
      </p:sp>
    </p:spTree>
    <p:extLst>
      <p:ext uri="{BB962C8B-B14F-4D97-AF65-F5344CB8AC3E}">
        <p14:creationId xmlns:p14="http://schemas.microsoft.com/office/powerpoint/2010/main" val="4021251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30496-63FA-16A0-5943-D936E01D918C}"/>
              </a:ext>
            </a:extLst>
          </p:cNvPr>
          <p:cNvSpPr>
            <a:spLocks noGrp="1"/>
          </p:cNvSpPr>
          <p:nvPr>
            <p:ph type="title"/>
          </p:nvPr>
        </p:nvSpPr>
        <p:spPr>
          <a:xfrm>
            <a:off x="457200" y="-19050"/>
            <a:ext cx="6096000" cy="579438"/>
          </a:xfrm>
        </p:spPr>
        <p:txBody>
          <a:bodyPr>
            <a:normAutofit/>
          </a:bodyPr>
          <a:lstStyle/>
          <a:p>
            <a:r>
              <a:rPr lang="en-US" dirty="0"/>
              <a:t>MassDEP’s Involvement in Private Wells</a:t>
            </a:r>
          </a:p>
        </p:txBody>
      </p:sp>
      <p:sp>
        <p:nvSpPr>
          <p:cNvPr id="3" name="Content Placeholder 2">
            <a:extLst>
              <a:ext uri="{FF2B5EF4-FFF2-40B4-BE49-F238E27FC236}">
                <a16:creationId xmlns:a16="http://schemas.microsoft.com/office/drawing/2014/main" id="{55614414-1EA1-CA79-9A09-ECB7919E13BD}"/>
              </a:ext>
            </a:extLst>
          </p:cNvPr>
          <p:cNvSpPr>
            <a:spLocks noGrp="1"/>
          </p:cNvSpPr>
          <p:nvPr>
            <p:ph idx="1"/>
          </p:nvPr>
        </p:nvSpPr>
        <p:spPr>
          <a:xfrm>
            <a:off x="628650" y="1369219"/>
            <a:ext cx="7886700" cy="3500438"/>
          </a:xfrm>
        </p:spPr>
        <p:txBody>
          <a:bodyPr>
            <a:normAutofit fontScale="70000" lnSpcReduction="20000"/>
          </a:bodyPr>
          <a:lstStyle/>
          <a:p>
            <a:r>
              <a:rPr lang="en-US" dirty="0"/>
              <a:t>Private wells are regulated by local boards of health.</a:t>
            </a:r>
          </a:p>
          <a:p>
            <a:r>
              <a:rPr lang="en-US" dirty="0"/>
              <a:t>MassDEP </a:t>
            </a:r>
            <a:r>
              <a:rPr lang="en-US" i="1" u="sng" dirty="0"/>
              <a:t>does not </a:t>
            </a:r>
            <a:r>
              <a:rPr lang="en-US" dirty="0"/>
              <a:t>regulate private wells, but we do regulate contaminants that migrate into in private wells.</a:t>
            </a:r>
          </a:p>
          <a:p>
            <a:r>
              <a:rPr lang="en-US" dirty="0"/>
              <a:t>MassDEP and UMass partnered to sample ~1,600 private wells in 2020 - 2022</a:t>
            </a:r>
          </a:p>
          <a:p>
            <a:r>
              <a:rPr lang="en-US" dirty="0"/>
              <a:t>If levels of a contaminant are very high and represent an “Imminent Hazard” condition, MassDEP has a legal requirement to ensure this condition is eliminated.</a:t>
            </a:r>
          </a:p>
          <a:p>
            <a:pPr lvl="1"/>
            <a:r>
              <a:rPr lang="en-US" dirty="0"/>
              <a:t>Current Imminent Hazard threshold = 90 ppt PFAS6</a:t>
            </a:r>
          </a:p>
          <a:p>
            <a:r>
              <a:rPr lang="en-US" b="1" dirty="0"/>
              <a:t>MassDEP cannot act if we are unaware of contamination!</a:t>
            </a:r>
          </a:p>
          <a:p>
            <a:pPr lvl="1"/>
            <a:r>
              <a:rPr lang="en-US" dirty="0"/>
              <a:t>Notification requirements for property owners</a:t>
            </a:r>
          </a:p>
        </p:txBody>
      </p:sp>
    </p:spTree>
    <p:extLst>
      <p:ext uri="{BB962C8B-B14F-4D97-AF65-F5344CB8AC3E}">
        <p14:creationId xmlns:p14="http://schemas.microsoft.com/office/powerpoint/2010/main" val="2720994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BE4B5-B3B0-1DF0-7CDC-8632E557B4A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1C1C303-75C4-DBF1-878F-935D38F123A1}"/>
              </a:ext>
            </a:extLst>
          </p:cNvPr>
          <p:cNvPicPr>
            <a:picLocks noChangeAspect="1"/>
          </p:cNvPicPr>
          <p:nvPr/>
        </p:nvPicPr>
        <p:blipFill>
          <a:blip r:embed="rId2">
            <a:clrChange>
              <a:clrFrom>
                <a:srgbClr val="F8F8F8"/>
              </a:clrFrom>
              <a:clrTo>
                <a:srgbClr val="F8F8F8">
                  <a:alpha val="0"/>
                </a:srgbClr>
              </a:clrTo>
            </a:clrChange>
          </a:blip>
          <a:stretch>
            <a:fillRect/>
          </a:stretch>
        </p:blipFill>
        <p:spPr>
          <a:xfrm>
            <a:off x="1881581" y="1314450"/>
            <a:ext cx="5874857" cy="3630136"/>
          </a:xfrm>
          <a:prstGeom prst="rect">
            <a:avLst/>
          </a:prstGeom>
        </p:spPr>
      </p:pic>
      <p:sp>
        <p:nvSpPr>
          <p:cNvPr id="7" name="Rectangle 6">
            <a:extLst>
              <a:ext uri="{FF2B5EF4-FFF2-40B4-BE49-F238E27FC236}">
                <a16:creationId xmlns:a16="http://schemas.microsoft.com/office/drawing/2014/main" id="{9650BDBA-D4DD-4142-7F4D-0F81355AE2D1}"/>
              </a:ext>
            </a:extLst>
          </p:cNvPr>
          <p:cNvSpPr/>
          <p:nvPr/>
        </p:nvSpPr>
        <p:spPr>
          <a:xfrm>
            <a:off x="292894" y="3371849"/>
            <a:ext cx="1913219" cy="119300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aphicFrame>
        <p:nvGraphicFramePr>
          <p:cNvPr id="3" name="Chart 2">
            <a:extLst>
              <a:ext uri="{FF2B5EF4-FFF2-40B4-BE49-F238E27FC236}">
                <a16:creationId xmlns:a16="http://schemas.microsoft.com/office/drawing/2014/main" id="{0F4FB2DD-7405-4FDA-9067-E85F6C101A89}"/>
              </a:ext>
            </a:extLst>
          </p:cNvPr>
          <p:cNvGraphicFramePr>
            <a:graphicFrameLocks/>
          </p:cNvGraphicFramePr>
          <p:nvPr/>
        </p:nvGraphicFramePr>
        <p:xfrm>
          <a:off x="182879" y="877994"/>
          <a:ext cx="1783080" cy="21945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2E14E8A0-E291-4FC2-8D8E-727861767125}"/>
              </a:ext>
            </a:extLst>
          </p:cNvPr>
          <p:cNvGraphicFramePr>
            <a:graphicFrameLocks/>
          </p:cNvGraphicFramePr>
          <p:nvPr/>
        </p:nvGraphicFramePr>
        <p:xfrm>
          <a:off x="3290718" y="-133266"/>
          <a:ext cx="2835209" cy="202251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a:extLst>
              <a:ext uri="{FF2B5EF4-FFF2-40B4-BE49-F238E27FC236}">
                <a16:creationId xmlns:a16="http://schemas.microsoft.com/office/drawing/2014/main" id="{BC6F10E3-79E9-46AE-9051-A349C9A052E6}"/>
              </a:ext>
            </a:extLst>
          </p:cNvPr>
          <p:cNvGraphicFramePr>
            <a:graphicFrameLocks/>
          </p:cNvGraphicFramePr>
          <p:nvPr/>
        </p:nvGraphicFramePr>
        <p:xfrm>
          <a:off x="6559145" y="91523"/>
          <a:ext cx="1783080" cy="219456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Chart 10">
            <a:extLst>
              <a:ext uri="{FF2B5EF4-FFF2-40B4-BE49-F238E27FC236}">
                <a16:creationId xmlns:a16="http://schemas.microsoft.com/office/drawing/2014/main" id="{D1630016-B5C4-4DE2-8884-5894D852FAFD}"/>
              </a:ext>
            </a:extLst>
          </p:cNvPr>
          <p:cNvGraphicFramePr>
            <a:graphicFrameLocks/>
          </p:cNvGraphicFramePr>
          <p:nvPr/>
        </p:nvGraphicFramePr>
        <p:xfrm>
          <a:off x="7450685" y="2510651"/>
          <a:ext cx="1783080" cy="219456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2" name="Chart 11">
            <a:extLst>
              <a:ext uri="{FF2B5EF4-FFF2-40B4-BE49-F238E27FC236}">
                <a16:creationId xmlns:a16="http://schemas.microsoft.com/office/drawing/2014/main" id="{030B5B01-238E-7286-DE27-CB8FE84C0EB6}"/>
              </a:ext>
            </a:extLst>
          </p:cNvPr>
          <p:cNvGraphicFramePr>
            <a:graphicFrameLocks/>
          </p:cNvGraphicFramePr>
          <p:nvPr/>
        </p:nvGraphicFramePr>
        <p:xfrm>
          <a:off x="2484717" y="3195757"/>
          <a:ext cx="2673070" cy="2104906"/>
        </p:xfrm>
        <a:graphic>
          <a:graphicData uri="http://schemas.openxmlformats.org/drawingml/2006/chart">
            <c:chart xmlns:c="http://schemas.openxmlformats.org/drawingml/2006/chart" xmlns:r="http://schemas.openxmlformats.org/officeDocument/2006/relationships" r:id="rId7"/>
          </a:graphicData>
        </a:graphic>
      </p:graphicFrame>
      <p:grpSp>
        <p:nvGrpSpPr>
          <p:cNvPr id="2" name="Group 1">
            <a:extLst>
              <a:ext uri="{FF2B5EF4-FFF2-40B4-BE49-F238E27FC236}">
                <a16:creationId xmlns:a16="http://schemas.microsoft.com/office/drawing/2014/main" id="{7D4A1F22-E96D-9B60-9AA7-AB675D15F1C4}"/>
              </a:ext>
            </a:extLst>
          </p:cNvPr>
          <p:cNvGrpSpPr/>
          <p:nvPr/>
        </p:nvGrpSpPr>
        <p:grpSpPr>
          <a:xfrm>
            <a:off x="23004" y="2887101"/>
            <a:ext cx="2271713" cy="2256399"/>
            <a:chOff x="0" y="3849468"/>
            <a:chExt cx="3028950" cy="3008532"/>
          </a:xfrm>
        </p:grpSpPr>
        <p:pic>
          <p:nvPicPr>
            <p:cNvPr id="13" name="Picture 12">
              <a:extLst>
                <a:ext uri="{FF2B5EF4-FFF2-40B4-BE49-F238E27FC236}">
                  <a16:creationId xmlns:a16="http://schemas.microsoft.com/office/drawing/2014/main" id="{F75AED15-B3E0-E259-2BC0-E9C546FB8543}"/>
                </a:ext>
              </a:extLst>
            </p:cNvPr>
            <p:cNvPicPr>
              <a:picLocks noChangeAspect="1"/>
            </p:cNvPicPr>
            <p:nvPr/>
          </p:nvPicPr>
          <p:blipFill>
            <a:blip r:embed="rId8"/>
            <a:srcRect t="19403"/>
            <a:stretch/>
          </p:blipFill>
          <p:spPr>
            <a:xfrm>
              <a:off x="0" y="4495799"/>
              <a:ext cx="2238703" cy="2362201"/>
            </a:xfrm>
            <a:prstGeom prst="rect">
              <a:avLst/>
            </a:prstGeom>
          </p:spPr>
        </p:pic>
        <p:sp>
          <p:nvSpPr>
            <p:cNvPr id="14" name="Rectangle 13">
              <a:extLst>
                <a:ext uri="{FF2B5EF4-FFF2-40B4-BE49-F238E27FC236}">
                  <a16:creationId xmlns:a16="http://schemas.microsoft.com/office/drawing/2014/main" id="{27E37F28-F236-CD7C-D86A-8AD2FB95E2BD}"/>
                </a:ext>
              </a:extLst>
            </p:cNvPr>
            <p:cNvSpPr/>
            <p:nvPr/>
          </p:nvSpPr>
          <p:spPr>
            <a:xfrm>
              <a:off x="390525" y="4495799"/>
              <a:ext cx="2550958" cy="159067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TextBox 14">
              <a:extLst>
                <a:ext uri="{FF2B5EF4-FFF2-40B4-BE49-F238E27FC236}">
                  <a16:creationId xmlns:a16="http://schemas.microsoft.com/office/drawing/2014/main" id="{9F79FA74-8E47-ADF0-E8F4-839641D3C996}"/>
                </a:ext>
              </a:extLst>
            </p:cNvPr>
            <p:cNvSpPr txBox="1"/>
            <p:nvPr/>
          </p:nvSpPr>
          <p:spPr>
            <a:xfrm>
              <a:off x="371475" y="4543425"/>
              <a:ext cx="2657475" cy="1261884"/>
            </a:xfrm>
            <a:prstGeom prst="rect">
              <a:avLst/>
            </a:prstGeom>
            <a:noFill/>
          </p:spPr>
          <p:txBody>
            <a:bodyPr wrap="square" rtlCol="0">
              <a:spAutoFit/>
            </a:bodyPr>
            <a:lstStyle/>
            <a:p>
              <a:pPr>
                <a:spcBef>
                  <a:spcPts val="300"/>
                </a:spcBef>
              </a:pPr>
              <a:r>
                <a:rPr lang="en-US" sz="1200" dirty="0"/>
                <a:t>PFAS6 &gt; 90 ng/L</a:t>
              </a:r>
            </a:p>
            <a:p>
              <a:pPr>
                <a:spcBef>
                  <a:spcPts val="300"/>
                </a:spcBef>
              </a:pPr>
              <a:r>
                <a:rPr lang="en-US" sz="1200" dirty="0"/>
                <a:t>PFAS6 &gt; 20 ng/L</a:t>
              </a:r>
            </a:p>
            <a:p>
              <a:pPr>
                <a:spcBef>
                  <a:spcPts val="300"/>
                </a:spcBef>
              </a:pPr>
              <a:r>
                <a:rPr lang="en-US" sz="1200" dirty="0"/>
                <a:t>Exceeds EPA MCL</a:t>
              </a:r>
            </a:p>
            <a:p>
              <a:pPr>
                <a:spcBef>
                  <a:spcPts val="300"/>
                </a:spcBef>
              </a:pPr>
              <a:r>
                <a:rPr lang="en-US" sz="1200" dirty="0"/>
                <a:t>No Regulatory Exceedance</a:t>
              </a:r>
            </a:p>
          </p:txBody>
        </p:sp>
        <p:sp>
          <p:nvSpPr>
            <p:cNvPr id="16" name="TextBox 15">
              <a:extLst>
                <a:ext uri="{FF2B5EF4-FFF2-40B4-BE49-F238E27FC236}">
                  <a16:creationId xmlns:a16="http://schemas.microsoft.com/office/drawing/2014/main" id="{235F0688-A012-7878-8735-EA5D10CE4898}"/>
                </a:ext>
              </a:extLst>
            </p:cNvPr>
            <p:cNvSpPr txBox="1"/>
            <p:nvPr/>
          </p:nvSpPr>
          <p:spPr>
            <a:xfrm>
              <a:off x="142240" y="3849468"/>
              <a:ext cx="2799243" cy="677108"/>
            </a:xfrm>
            <a:prstGeom prst="rect">
              <a:avLst/>
            </a:prstGeom>
            <a:noFill/>
          </p:spPr>
          <p:txBody>
            <a:bodyPr wrap="square" rtlCol="0">
              <a:spAutoFit/>
            </a:bodyPr>
            <a:lstStyle/>
            <a:p>
              <a:r>
                <a:rPr lang="en-US" sz="1350" b="1" dirty="0"/>
                <a:t>PFAS in Private Wells: UMass/MassDEP Study</a:t>
              </a:r>
            </a:p>
          </p:txBody>
        </p:sp>
      </p:grpSp>
    </p:spTree>
    <p:extLst>
      <p:ext uri="{BB962C8B-B14F-4D97-AF65-F5344CB8AC3E}">
        <p14:creationId xmlns:p14="http://schemas.microsoft.com/office/powerpoint/2010/main" val="1022494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Graphic spid="9" grpId="0">
        <p:bldAsOne/>
      </p:bldGraphic>
      <p:bldGraphic spid="10" grpId="0">
        <p:bldAsOne/>
      </p:bldGraphic>
      <p:bldGraphic spid="11" grpId="0">
        <p:bldAsOne/>
      </p:bldGraphic>
      <p:bldGraphic spid="12"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g32f966abfcb_0_0"/>
          <p:cNvSpPr txBox="1">
            <a:spLocks noGrp="1"/>
          </p:cNvSpPr>
          <p:nvPr>
            <p:ph type="title"/>
          </p:nvPr>
        </p:nvSpPr>
        <p:spPr>
          <a:xfrm>
            <a:off x="228601" y="742950"/>
            <a:ext cx="5334000" cy="36576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4800"/>
              <a:buFont typeface="Arial"/>
              <a:buNone/>
            </a:pPr>
            <a:r>
              <a:rPr lang="en-US"/>
              <a:t>Why Should I Care About PFAS?</a:t>
            </a:r>
            <a:endParaRPr/>
          </a:p>
        </p:txBody>
      </p:sp>
      <p:sp>
        <p:nvSpPr>
          <p:cNvPr id="445" name="Google Shape;445;g32f966abfcb_0_0"/>
          <p:cNvSpPr txBox="1">
            <a:spLocks noGrp="1"/>
          </p:cNvSpPr>
          <p:nvPr>
            <p:ph type="sldNum" idx="12"/>
          </p:nvPr>
        </p:nvSpPr>
        <p:spPr>
          <a:xfrm>
            <a:off x="6858001" y="4767263"/>
            <a:ext cx="2133600" cy="27384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400" b="0" i="0" u="none" strike="noStrike" cap="none">
                <a:solidFill>
                  <a:srgbClr val="7F7F7F"/>
                </a:solidFill>
                <a:latin typeface="Arial"/>
                <a:ea typeface="Arial"/>
                <a:cs typeface="Arial"/>
                <a:sym typeface="Arial"/>
              </a:defRPr>
            </a:lvl1pPr>
            <a:lvl2pPr marL="0" marR="0" lvl="1" indent="0" algn="r" rtl="0">
              <a:lnSpc>
                <a:spcPct val="100000"/>
              </a:lnSpc>
              <a:spcBef>
                <a:spcPts val="0"/>
              </a:spcBef>
              <a:spcAft>
                <a:spcPts val="0"/>
              </a:spcAft>
              <a:buClr>
                <a:srgbClr val="000000"/>
              </a:buClr>
              <a:buFont typeface="Arial"/>
              <a:buNone/>
              <a:defRPr sz="1400" b="0" i="0" u="none" strike="noStrike" cap="none">
                <a:solidFill>
                  <a:srgbClr val="7F7F7F"/>
                </a:solidFill>
                <a:latin typeface="Arial"/>
                <a:ea typeface="Arial"/>
                <a:cs typeface="Arial"/>
                <a:sym typeface="Arial"/>
              </a:defRPr>
            </a:lvl2pPr>
            <a:lvl3pPr marL="0" marR="0" lvl="2" indent="0" algn="r" rtl="0">
              <a:lnSpc>
                <a:spcPct val="100000"/>
              </a:lnSpc>
              <a:spcBef>
                <a:spcPts val="0"/>
              </a:spcBef>
              <a:spcAft>
                <a:spcPts val="0"/>
              </a:spcAft>
              <a:buClr>
                <a:srgbClr val="000000"/>
              </a:buClr>
              <a:buFont typeface="Arial"/>
              <a:buNone/>
              <a:defRPr sz="1400" b="0" i="0" u="none" strike="noStrike" cap="none">
                <a:solidFill>
                  <a:srgbClr val="7F7F7F"/>
                </a:solidFill>
                <a:latin typeface="Arial"/>
                <a:ea typeface="Arial"/>
                <a:cs typeface="Arial"/>
                <a:sym typeface="Arial"/>
              </a:defRPr>
            </a:lvl3pPr>
            <a:lvl4pPr marL="0" marR="0" lvl="3" indent="0" algn="r" rtl="0">
              <a:lnSpc>
                <a:spcPct val="100000"/>
              </a:lnSpc>
              <a:spcBef>
                <a:spcPts val="0"/>
              </a:spcBef>
              <a:spcAft>
                <a:spcPts val="0"/>
              </a:spcAft>
              <a:buClr>
                <a:srgbClr val="000000"/>
              </a:buClr>
              <a:buFont typeface="Arial"/>
              <a:buNone/>
              <a:defRPr sz="1400" b="0" i="0" u="none" strike="noStrike" cap="none">
                <a:solidFill>
                  <a:srgbClr val="7F7F7F"/>
                </a:solidFill>
                <a:latin typeface="Arial"/>
                <a:ea typeface="Arial"/>
                <a:cs typeface="Arial"/>
                <a:sym typeface="Arial"/>
              </a:defRPr>
            </a:lvl4pPr>
            <a:lvl5pPr marL="0" marR="0" lvl="4" indent="0" algn="r" rtl="0">
              <a:lnSpc>
                <a:spcPct val="100000"/>
              </a:lnSpc>
              <a:spcBef>
                <a:spcPts val="0"/>
              </a:spcBef>
              <a:spcAft>
                <a:spcPts val="0"/>
              </a:spcAft>
              <a:buClr>
                <a:srgbClr val="000000"/>
              </a:buClr>
              <a:buFont typeface="Arial"/>
              <a:buNone/>
              <a:defRPr sz="1400" b="0" i="0" u="none" strike="noStrike" cap="none">
                <a:solidFill>
                  <a:srgbClr val="7F7F7F"/>
                </a:solidFill>
                <a:latin typeface="Arial"/>
                <a:ea typeface="Arial"/>
                <a:cs typeface="Arial"/>
                <a:sym typeface="Arial"/>
              </a:defRPr>
            </a:lvl5pPr>
            <a:lvl6pPr marL="0" marR="0" lvl="5" indent="0" algn="r" rtl="0">
              <a:lnSpc>
                <a:spcPct val="100000"/>
              </a:lnSpc>
              <a:spcBef>
                <a:spcPts val="0"/>
              </a:spcBef>
              <a:spcAft>
                <a:spcPts val="0"/>
              </a:spcAft>
              <a:buClr>
                <a:srgbClr val="000000"/>
              </a:buClr>
              <a:buFont typeface="Arial"/>
              <a:buNone/>
              <a:defRPr sz="1400" b="0" i="0" u="none" strike="noStrike" cap="none">
                <a:solidFill>
                  <a:srgbClr val="7F7F7F"/>
                </a:solidFill>
                <a:latin typeface="Arial"/>
                <a:ea typeface="Arial"/>
                <a:cs typeface="Arial"/>
                <a:sym typeface="Arial"/>
              </a:defRPr>
            </a:lvl6pPr>
            <a:lvl7pPr marL="0" marR="0" lvl="6" indent="0" algn="r" rtl="0">
              <a:lnSpc>
                <a:spcPct val="100000"/>
              </a:lnSpc>
              <a:spcBef>
                <a:spcPts val="0"/>
              </a:spcBef>
              <a:spcAft>
                <a:spcPts val="0"/>
              </a:spcAft>
              <a:buClr>
                <a:srgbClr val="000000"/>
              </a:buClr>
              <a:buFont typeface="Arial"/>
              <a:buNone/>
              <a:defRPr sz="1400" b="0" i="0" u="none" strike="noStrike" cap="none">
                <a:solidFill>
                  <a:srgbClr val="7F7F7F"/>
                </a:solidFill>
                <a:latin typeface="Arial"/>
                <a:ea typeface="Arial"/>
                <a:cs typeface="Arial"/>
                <a:sym typeface="Arial"/>
              </a:defRPr>
            </a:lvl7pPr>
            <a:lvl8pPr marL="0" marR="0" lvl="7" indent="0" algn="r" rtl="0">
              <a:lnSpc>
                <a:spcPct val="100000"/>
              </a:lnSpc>
              <a:spcBef>
                <a:spcPts val="0"/>
              </a:spcBef>
              <a:spcAft>
                <a:spcPts val="0"/>
              </a:spcAft>
              <a:buClr>
                <a:srgbClr val="000000"/>
              </a:buClr>
              <a:buFont typeface="Arial"/>
              <a:buNone/>
              <a:defRPr sz="1400" b="0" i="0" u="none" strike="noStrike" cap="none">
                <a:solidFill>
                  <a:srgbClr val="7F7F7F"/>
                </a:solidFill>
                <a:latin typeface="Arial"/>
                <a:ea typeface="Arial"/>
                <a:cs typeface="Arial"/>
                <a:sym typeface="Arial"/>
              </a:defRPr>
            </a:lvl8pPr>
            <a:lvl9pPr marL="0" marR="0" lvl="8" indent="0" algn="r" rtl="0">
              <a:lnSpc>
                <a:spcPct val="100000"/>
              </a:lnSpc>
              <a:spcBef>
                <a:spcPts val="0"/>
              </a:spcBef>
              <a:spcAft>
                <a:spcPts val="0"/>
              </a:spcAft>
              <a:buClr>
                <a:srgbClr val="000000"/>
              </a:buClr>
              <a:buFont typeface="Arial"/>
              <a:buNone/>
              <a:defRPr sz="14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g32fb2358a85_0_0"/>
          <p:cNvSpPr/>
          <p:nvPr/>
        </p:nvSpPr>
        <p:spPr>
          <a:xfrm>
            <a:off x="0" y="590548"/>
            <a:ext cx="4343400" cy="45531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2" name="Google Shape;452;g32fb2358a85_0_0"/>
          <p:cNvSpPr txBox="1">
            <a:spLocks noGrp="1"/>
          </p:cNvSpPr>
          <p:nvPr>
            <p:ph type="title"/>
          </p:nvPr>
        </p:nvSpPr>
        <p:spPr>
          <a:xfrm>
            <a:off x="457200" y="-19050"/>
            <a:ext cx="8229600" cy="5898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lt1"/>
              </a:buClr>
              <a:buSzPts val="2600"/>
              <a:buFont typeface="Arial"/>
              <a:buNone/>
            </a:pPr>
            <a:r>
              <a:rPr lang="en-US"/>
              <a:t>Public Health</a:t>
            </a:r>
            <a:endParaRPr/>
          </a:p>
        </p:txBody>
      </p:sp>
      <p:sp>
        <p:nvSpPr>
          <p:cNvPr id="453" name="Google Shape;453;g32fb2358a85_0_0"/>
          <p:cNvSpPr txBox="1">
            <a:spLocks noGrp="1"/>
          </p:cNvSpPr>
          <p:nvPr>
            <p:ph type="body" idx="1"/>
          </p:nvPr>
        </p:nvSpPr>
        <p:spPr>
          <a:xfrm>
            <a:off x="228600" y="1123950"/>
            <a:ext cx="4114800" cy="3200400"/>
          </a:xfrm>
          <a:prstGeom prst="rect">
            <a:avLst/>
          </a:prstGeom>
          <a:noFill/>
          <a:ln>
            <a:noFill/>
          </a:ln>
        </p:spPr>
        <p:txBody>
          <a:bodyPr spcFirstLastPara="1" wrap="square" lIns="91425" tIns="45700" rIns="91425" bIns="45700" anchor="t" anchorCtr="0">
            <a:normAutofit/>
          </a:bodyPr>
          <a:lstStyle/>
          <a:p>
            <a:pPr marL="388620" lvl="0" algn="l" rtl="0">
              <a:spcBef>
                <a:spcPts val="0"/>
              </a:spcBef>
              <a:spcAft>
                <a:spcPts val="0"/>
              </a:spcAft>
              <a:buSzPts val="1800"/>
            </a:pPr>
            <a:r>
              <a:rPr lang="en-US" sz="2000" dirty="0"/>
              <a:t>PFAS present real and serious health hazards to the public</a:t>
            </a:r>
            <a:endParaRPr sz="2000" dirty="0"/>
          </a:p>
          <a:p>
            <a:pPr marL="388620" lvl="0" algn="l" rtl="0">
              <a:spcBef>
                <a:spcPts val="0"/>
              </a:spcBef>
              <a:spcAft>
                <a:spcPts val="0"/>
              </a:spcAft>
              <a:buSzPts val="1800"/>
            </a:pPr>
            <a:r>
              <a:rPr lang="en-US" sz="2000" dirty="0"/>
              <a:t>Drinking water and wastewater industries are acting as the last line of defense against exposure to the public</a:t>
            </a:r>
            <a:endParaRPr sz="2000" dirty="0"/>
          </a:p>
          <a:p>
            <a:pPr marL="375920" lvl="0" algn="l" rtl="0">
              <a:spcBef>
                <a:spcPts val="0"/>
              </a:spcBef>
              <a:spcAft>
                <a:spcPts val="0"/>
              </a:spcAft>
              <a:buSzPts val="2000"/>
            </a:pPr>
            <a:r>
              <a:rPr lang="en-US" sz="2000" dirty="0"/>
              <a:t>Protecting our watersheds should be the top priority</a:t>
            </a:r>
            <a:endParaRPr sz="2000" dirty="0"/>
          </a:p>
        </p:txBody>
      </p:sp>
      <p:sp>
        <p:nvSpPr>
          <p:cNvPr id="454" name="Google Shape;454;g32fb2358a85_0_0"/>
          <p:cNvSpPr txBox="1"/>
          <p:nvPr/>
        </p:nvSpPr>
        <p:spPr>
          <a:xfrm>
            <a:off x="8153399" y="4767263"/>
            <a:ext cx="838200" cy="273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400">
                <a:solidFill>
                  <a:srgbClr val="7F7F7F"/>
                </a:solidFill>
                <a:latin typeface="Arial"/>
                <a:ea typeface="Arial"/>
                <a:cs typeface="Arial"/>
                <a:sym typeface="Arial"/>
              </a:rPr>
              <a:t>26</a:t>
            </a:fld>
            <a:endParaRPr sz="1400">
              <a:solidFill>
                <a:srgbClr val="7F7F7F"/>
              </a:solidFill>
              <a:latin typeface="Arial"/>
              <a:ea typeface="Arial"/>
              <a:cs typeface="Arial"/>
              <a:sym typeface="Arial"/>
            </a:endParaRPr>
          </a:p>
        </p:txBody>
      </p:sp>
      <p:pic>
        <p:nvPicPr>
          <p:cNvPr id="455" name="Google Shape;455;g32fb2358a85_0_0" descr="a person drinking from a glass"/>
          <p:cNvPicPr preferRelativeResize="0"/>
          <p:nvPr/>
        </p:nvPicPr>
        <p:blipFill>
          <a:blip r:embed="rId3">
            <a:alphaModFix/>
          </a:blip>
          <a:stretch>
            <a:fillRect/>
          </a:stretch>
        </p:blipFill>
        <p:spPr>
          <a:xfrm>
            <a:off x="4497650" y="1211038"/>
            <a:ext cx="4539325" cy="302621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g32f966abfcb_0_38"/>
          <p:cNvSpPr/>
          <p:nvPr/>
        </p:nvSpPr>
        <p:spPr>
          <a:xfrm>
            <a:off x="0" y="590548"/>
            <a:ext cx="4343400" cy="45531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72" name="Google Shape;472;g32f966abfcb_0_38"/>
          <p:cNvSpPr txBox="1">
            <a:spLocks noGrp="1"/>
          </p:cNvSpPr>
          <p:nvPr>
            <p:ph type="title"/>
          </p:nvPr>
        </p:nvSpPr>
        <p:spPr>
          <a:xfrm>
            <a:off x="457200" y="-19050"/>
            <a:ext cx="8229600" cy="5898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lt1"/>
              </a:buClr>
              <a:buSzPts val="2600"/>
              <a:buFont typeface="Arial"/>
              <a:buNone/>
            </a:pPr>
            <a:r>
              <a:rPr lang="en-US"/>
              <a:t>Sources of Contamination</a:t>
            </a:r>
            <a:endParaRPr/>
          </a:p>
        </p:txBody>
      </p:sp>
      <p:sp>
        <p:nvSpPr>
          <p:cNvPr id="473" name="Google Shape;473;g32f966abfcb_0_38"/>
          <p:cNvSpPr txBox="1">
            <a:spLocks noGrp="1"/>
          </p:cNvSpPr>
          <p:nvPr>
            <p:ph type="body" idx="1"/>
          </p:nvPr>
        </p:nvSpPr>
        <p:spPr>
          <a:xfrm>
            <a:off x="228600" y="1123950"/>
            <a:ext cx="4114800" cy="3200400"/>
          </a:xfrm>
          <a:prstGeom prst="rect">
            <a:avLst/>
          </a:prstGeom>
          <a:noFill/>
          <a:ln>
            <a:noFill/>
          </a:ln>
        </p:spPr>
        <p:txBody>
          <a:bodyPr spcFirstLastPara="1" wrap="square" lIns="91425" tIns="45700" rIns="91425" bIns="45700" anchor="t" anchorCtr="0">
            <a:normAutofit lnSpcReduction="10000"/>
          </a:bodyPr>
          <a:lstStyle/>
          <a:p>
            <a:pPr marL="388620">
              <a:spcBef>
                <a:spcPts val="0"/>
              </a:spcBef>
              <a:buSzPts val="1800"/>
            </a:pPr>
            <a:r>
              <a:rPr lang="en-US" sz="2000" dirty="0"/>
              <a:t>PFAS can be introduced by use of contaminated soil, sand, asphalt millings or other aggregates</a:t>
            </a:r>
            <a:endParaRPr sz="2000" dirty="0"/>
          </a:p>
          <a:p>
            <a:pPr marL="375920">
              <a:spcBef>
                <a:spcPts val="0"/>
              </a:spcBef>
              <a:buSzPts val="2000"/>
            </a:pPr>
            <a:r>
              <a:rPr lang="en-US" sz="2000" dirty="0"/>
              <a:t>Clean up of Aqueous Film Forming Foam (AFFF) after vehicle fires</a:t>
            </a:r>
            <a:endParaRPr sz="2000" dirty="0"/>
          </a:p>
          <a:p>
            <a:pPr marL="375920">
              <a:spcBef>
                <a:spcPts val="0"/>
              </a:spcBef>
              <a:buSzPts val="2000"/>
            </a:pPr>
            <a:r>
              <a:rPr lang="en-US" sz="2000" dirty="0"/>
              <a:t>No natural filtration mechanism. Every contamination is a cumulative and permanent addition.</a:t>
            </a:r>
          </a:p>
          <a:p>
            <a:pPr marL="33020" indent="0">
              <a:spcBef>
                <a:spcPts val="0"/>
              </a:spcBef>
              <a:buSzPts val="2000"/>
              <a:buNone/>
            </a:pPr>
            <a:endParaRPr sz="2000" dirty="0"/>
          </a:p>
        </p:txBody>
      </p:sp>
      <p:sp>
        <p:nvSpPr>
          <p:cNvPr id="474" name="Google Shape;474;g32f966abfcb_0_38"/>
          <p:cNvSpPr txBox="1"/>
          <p:nvPr/>
        </p:nvSpPr>
        <p:spPr>
          <a:xfrm>
            <a:off x="8153399" y="4767263"/>
            <a:ext cx="838200" cy="273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400">
                <a:solidFill>
                  <a:srgbClr val="7F7F7F"/>
                </a:solidFill>
                <a:latin typeface="Arial"/>
                <a:ea typeface="Arial"/>
                <a:cs typeface="Arial"/>
                <a:sym typeface="Arial"/>
              </a:rPr>
              <a:t>27</a:t>
            </a:fld>
            <a:endParaRPr sz="1400">
              <a:solidFill>
                <a:srgbClr val="7F7F7F"/>
              </a:solidFill>
              <a:latin typeface="Arial"/>
              <a:ea typeface="Arial"/>
              <a:cs typeface="Arial"/>
              <a:sym typeface="Arial"/>
            </a:endParaRPr>
          </a:p>
        </p:txBody>
      </p:sp>
      <p:pic>
        <p:nvPicPr>
          <p:cNvPr id="1030" name="Picture 6" descr="Free Asphalt road construction with heavy machinery and trucks in a scenic mountainous area. Stock Pho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59115" y="766755"/>
            <a:ext cx="3069268" cy="230195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irefighters extinguish fire using foa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8576" y="3264711"/>
            <a:ext cx="4030346" cy="14141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g32f966abfcb_0_29"/>
          <p:cNvSpPr/>
          <p:nvPr/>
        </p:nvSpPr>
        <p:spPr>
          <a:xfrm>
            <a:off x="0" y="590548"/>
            <a:ext cx="4343400" cy="45531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2" name="Google Shape;482;g32f966abfcb_0_29"/>
          <p:cNvSpPr txBox="1">
            <a:spLocks noGrp="1"/>
          </p:cNvSpPr>
          <p:nvPr>
            <p:ph type="title"/>
          </p:nvPr>
        </p:nvSpPr>
        <p:spPr>
          <a:xfrm>
            <a:off x="457200" y="-19050"/>
            <a:ext cx="8229600" cy="5898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lt1"/>
              </a:buClr>
              <a:buSzPts val="2600"/>
              <a:buFont typeface="Arial"/>
              <a:buNone/>
            </a:pPr>
            <a:r>
              <a:rPr lang="en-US"/>
              <a:t>Mitigation and Remediation</a:t>
            </a:r>
            <a:endParaRPr/>
          </a:p>
        </p:txBody>
      </p:sp>
      <p:sp>
        <p:nvSpPr>
          <p:cNvPr id="483" name="Google Shape;483;g32f966abfcb_0_29"/>
          <p:cNvSpPr txBox="1">
            <a:spLocks noGrp="1"/>
          </p:cNvSpPr>
          <p:nvPr>
            <p:ph type="body" idx="1"/>
          </p:nvPr>
        </p:nvSpPr>
        <p:spPr>
          <a:xfrm>
            <a:off x="228600" y="1123950"/>
            <a:ext cx="4114800" cy="3200400"/>
          </a:xfrm>
          <a:prstGeom prst="rect">
            <a:avLst/>
          </a:prstGeom>
          <a:noFill/>
          <a:ln>
            <a:noFill/>
          </a:ln>
        </p:spPr>
        <p:txBody>
          <a:bodyPr spcFirstLastPara="1" wrap="square" lIns="91425" tIns="45700" rIns="91425" bIns="45700" anchor="t" anchorCtr="0">
            <a:normAutofit/>
          </a:bodyPr>
          <a:lstStyle/>
          <a:p>
            <a:pPr marL="375920">
              <a:spcBef>
                <a:spcPts val="0"/>
              </a:spcBef>
              <a:buSzPts val="2000"/>
            </a:pPr>
            <a:r>
              <a:rPr lang="en-US" sz="2000" dirty="0"/>
              <a:t>Granular Activated Carbon (GAC)</a:t>
            </a:r>
            <a:endParaRPr sz="2000" dirty="0"/>
          </a:p>
          <a:p>
            <a:pPr marL="596900" lvl="1" indent="-342900">
              <a:spcBef>
                <a:spcPts val="0"/>
              </a:spcBef>
              <a:buSzPts val="2000"/>
            </a:pPr>
            <a:r>
              <a:rPr lang="en-US" sz="2000" dirty="0"/>
              <a:t>Added to base course during paving. Likely will only be used in target areas</a:t>
            </a:r>
            <a:endParaRPr sz="2000" dirty="0"/>
          </a:p>
          <a:p>
            <a:pPr marL="375920">
              <a:spcBef>
                <a:spcPts val="0"/>
              </a:spcBef>
              <a:buSzPts val="2000"/>
            </a:pPr>
            <a:r>
              <a:rPr lang="en-US" sz="2000" dirty="0"/>
              <a:t>Removal and disposal of contaminated soils and aggregates</a:t>
            </a:r>
            <a:endParaRPr sz="2000" dirty="0"/>
          </a:p>
          <a:p>
            <a:pPr marL="375920">
              <a:spcBef>
                <a:spcPts val="0"/>
              </a:spcBef>
              <a:buSzPts val="2000"/>
            </a:pPr>
            <a:r>
              <a:rPr lang="en-US" sz="2000" dirty="0"/>
              <a:t>Groundwater treatment plant</a:t>
            </a:r>
            <a:endParaRPr sz="2000" dirty="0"/>
          </a:p>
        </p:txBody>
      </p:sp>
      <p:sp>
        <p:nvSpPr>
          <p:cNvPr id="484" name="Google Shape;484;g32f966abfcb_0_29"/>
          <p:cNvSpPr txBox="1"/>
          <p:nvPr/>
        </p:nvSpPr>
        <p:spPr>
          <a:xfrm>
            <a:off x="8153399" y="4767263"/>
            <a:ext cx="838200" cy="273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400">
                <a:solidFill>
                  <a:srgbClr val="7F7F7F"/>
                </a:solidFill>
                <a:latin typeface="Arial"/>
                <a:ea typeface="Arial"/>
                <a:cs typeface="Arial"/>
                <a:sym typeface="Arial"/>
              </a:rPr>
              <a:t>28</a:t>
            </a:fld>
            <a:endParaRPr sz="1400">
              <a:solidFill>
                <a:srgbClr val="7F7F7F"/>
              </a:solidFill>
              <a:latin typeface="Arial"/>
              <a:ea typeface="Arial"/>
              <a:cs typeface="Arial"/>
              <a:sym typeface="Arial"/>
            </a:endParaRPr>
          </a:p>
        </p:txBody>
      </p:sp>
      <p:pic>
        <p:nvPicPr>
          <p:cNvPr id="2050" name="Picture 2" descr="Free A yellow excavator unloading pebbles on a road at an industrial construction site under a clear blue sky. Stock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0273" y="1214217"/>
            <a:ext cx="4281326" cy="33171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32f966abfcb_0_70"/>
          <p:cNvSpPr/>
          <p:nvPr/>
        </p:nvSpPr>
        <p:spPr>
          <a:xfrm>
            <a:off x="0" y="590548"/>
            <a:ext cx="4343400" cy="45531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62" name="Google Shape;462;g32f966abfcb_0_70"/>
          <p:cNvSpPr txBox="1">
            <a:spLocks noGrp="1"/>
          </p:cNvSpPr>
          <p:nvPr>
            <p:ph type="title"/>
          </p:nvPr>
        </p:nvSpPr>
        <p:spPr>
          <a:xfrm>
            <a:off x="457200" y="-19050"/>
            <a:ext cx="8229600" cy="5898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lt1"/>
              </a:buClr>
              <a:buSzPts val="2600"/>
              <a:buFont typeface="Arial"/>
              <a:buNone/>
            </a:pPr>
            <a:r>
              <a:rPr lang="en-US"/>
              <a:t>Public Perception</a:t>
            </a:r>
            <a:endParaRPr/>
          </a:p>
        </p:txBody>
      </p:sp>
      <p:sp>
        <p:nvSpPr>
          <p:cNvPr id="463" name="Google Shape;463;g32f966abfcb_0_70"/>
          <p:cNvSpPr txBox="1">
            <a:spLocks noGrp="1"/>
          </p:cNvSpPr>
          <p:nvPr>
            <p:ph type="body" idx="1"/>
          </p:nvPr>
        </p:nvSpPr>
        <p:spPr>
          <a:xfrm>
            <a:off x="228600" y="1123950"/>
            <a:ext cx="4114800" cy="3200400"/>
          </a:xfrm>
          <a:prstGeom prst="rect">
            <a:avLst/>
          </a:prstGeom>
          <a:noFill/>
          <a:ln>
            <a:noFill/>
          </a:ln>
        </p:spPr>
        <p:txBody>
          <a:bodyPr spcFirstLastPara="1" wrap="square" lIns="91425" tIns="45700" rIns="91425" bIns="45700" anchor="t" anchorCtr="0">
            <a:normAutofit/>
          </a:bodyPr>
          <a:lstStyle/>
          <a:p>
            <a:pPr marL="375920">
              <a:spcBef>
                <a:spcPts val="0"/>
              </a:spcBef>
              <a:buSzPts val="2000"/>
            </a:pPr>
            <a:r>
              <a:rPr lang="en-US" sz="2000" dirty="0"/>
              <a:t>Public awareness of PFAS is growing through wide coverage in the news</a:t>
            </a:r>
            <a:endParaRPr sz="2000" dirty="0"/>
          </a:p>
          <a:p>
            <a:pPr marL="375920">
              <a:spcBef>
                <a:spcPts val="0"/>
              </a:spcBef>
              <a:buSzPts val="2000"/>
            </a:pPr>
            <a:r>
              <a:rPr lang="en-US" sz="2000" dirty="0"/>
              <a:t>The general public wants to know if they are being exposed to PFAS</a:t>
            </a:r>
            <a:endParaRPr sz="2000" dirty="0"/>
          </a:p>
          <a:p>
            <a:pPr marL="375920">
              <a:spcBef>
                <a:spcPts val="0"/>
              </a:spcBef>
              <a:buSzPts val="2000"/>
            </a:pPr>
            <a:r>
              <a:rPr lang="en-US" sz="2000" dirty="0"/>
              <a:t>Get ahead of the information curve. Have answers to their questions before they start asking</a:t>
            </a:r>
            <a:endParaRPr sz="2000" dirty="0"/>
          </a:p>
        </p:txBody>
      </p:sp>
      <p:sp>
        <p:nvSpPr>
          <p:cNvPr id="464" name="Google Shape;464;g32f966abfcb_0_70"/>
          <p:cNvSpPr txBox="1"/>
          <p:nvPr/>
        </p:nvSpPr>
        <p:spPr>
          <a:xfrm>
            <a:off x="8153399" y="4767263"/>
            <a:ext cx="838200" cy="273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400">
                <a:solidFill>
                  <a:srgbClr val="7F7F7F"/>
                </a:solidFill>
                <a:latin typeface="Arial"/>
                <a:ea typeface="Arial"/>
                <a:cs typeface="Arial"/>
                <a:sym typeface="Arial"/>
              </a:rPr>
              <a:t>29</a:t>
            </a:fld>
            <a:endParaRPr sz="1400">
              <a:solidFill>
                <a:srgbClr val="7F7F7F"/>
              </a:solidFill>
              <a:latin typeface="Arial"/>
              <a:ea typeface="Arial"/>
              <a:cs typeface="Arial"/>
              <a:sym typeface="Arial"/>
            </a:endParaRPr>
          </a:p>
        </p:txBody>
      </p:sp>
      <p:pic>
        <p:nvPicPr>
          <p:cNvPr id="465" name="Google Shape;465;g32f966abfcb_0_70"/>
          <p:cNvPicPr preferRelativeResize="0"/>
          <p:nvPr/>
        </p:nvPicPr>
        <p:blipFill>
          <a:blip r:embed="rId3">
            <a:alphaModFix/>
          </a:blip>
          <a:stretch>
            <a:fillRect/>
          </a:stretch>
        </p:blipFill>
        <p:spPr>
          <a:xfrm>
            <a:off x="4572000" y="1038225"/>
            <a:ext cx="4495800" cy="33718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Shape 489"/>
        <p:cNvGrpSpPr/>
        <p:nvPr/>
      </p:nvGrpSpPr>
      <p:grpSpPr>
        <a:xfrm>
          <a:off x="0" y="0"/>
          <a:ext cx="0" cy="0"/>
          <a:chOff x="0" y="0"/>
          <a:chExt cx="0" cy="0"/>
        </a:xfrm>
      </p:grpSpPr>
      <p:sp>
        <p:nvSpPr>
          <p:cNvPr id="490" name="Google Shape;490;g32f966abfcb_0_56"/>
          <p:cNvSpPr txBox="1">
            <a:spLocks noGrp="1"/>
          </p:cNvSpPr>
          <p:nvPr>
            <p:ph type="title"/>
          </p:nvPr>
        </p:nvSpPr>
        <p:spPr>
          <a:xfrm>
            <a:off x="228601" y="742950"/>
            <a:ext cx="5334000" cy="36576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600"/>
              <a:buFont typeface="Arial"/>
              <a:buNone/>
            </a:pPr>
            <a:r>
              <a:rPr lang="en-US"/>
              <a:t>PFAS in Public Water Systems</a:t>
            </a:r>
            <a:endParaRPr/>
          </a:p>
        </p:txBody>
      </p:sp>
      <p:sp>
        <p:nvSpPr>
          <p:cNvPr id="491" name="Google Shape;491;g32f966abfcb_0_56"/>
          <p:cNvSpPr txBox="1">
            <a:spLocks noGrp="1"/>
          </p:cNvSpPr>
          <p:nvPr>
            <p:ph type="sldNum" idx="12"/>
          </p:nvPr>
        </p:nvSpPr>
        <p:spPr>
          <a:xfrm>
            <a:off x="6858001" y="4767263"/>
            <a:ext cx="2133600" cy="27384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400" b="0" i="0" u="none" strike="noStrike" cap="none">
                <a:solidFill>
                  <a:srgbClr val="7F7F7F"/>
                </a:solidFill>
                <a:latin typeface="Arial"/>
                <a:ea typeface="Arial"/>
                <a:cs typeface="Arial"/>
                <a:sym typeface="Arial"/>
              </a:defRPr>
            </a:lvl1pPr>
            <a:lvl2pPr marL="0" marR="0" lvl="1" indent="0" algn="r" rtl="0">
              <a:lnSpc>
                <a:spcPct val="100000"/>
              </a:lnSpc>
              <a:spcBef>
                <a:spcPts val="0"/>
              </a:spcBef>
              <a:spcAft>
                <a:spcPts val="0"/>
              </a:spcAft>
              <a:buClr>
                <a:srgbClr val="000000"/>
              </a:buClr>
              <a:buFont typeface="Arial"/>
              <a:buNone/>
              <a:defRPr sz="1400" b="0" i="0" u="none" strike="noStrike" cap="none">
                <a:solidFill>
                  <a:srgbClr val="7F7F7F"/>
                </a:solidFill>
                <a:latin typeface="Arial"/>
                <a:ea typeface="Arial"/>
                <a:cs typeface="Arial"/>
                <a:sym typeface="Arial"/>
              </a:defRPr>
            </a:lvl2pPr>
            <a:lvl3pPr marL="0" marR="0" lvl="2" indent="0" algn="r" rtl="0">
              <a:lnSpc>
                <a:spcPct val="100000"/>
              </a:lnSpc>
              <a:spcBef>
                <a:spcPts val="0"/>
              </a:spcBef>
              <a:spcAft>
                <a:spcPts val="0"/>
              </a:spcAft>
              <a:buClr>
                <a:srgbClr val="000000"/>
              </a:buClr>
              <a:buFont typeface="Arial"/>
              <a:buNone/>
              <a:defRPr sz="1400" b="0" i="0" u="none" strike="noStrike" cap="none">
                <a:solidFill>
                  <a:srgbClr val="7F7F7F"/>
                </a:solidFill>
                <a:latin typeface="Arial"/>
                <a:ea typeface="Arial"/>
                <a:cs typeface="Arial"/>
                <a:sym typeface="Arial"/>
              </a:defRPr>
            </a:lvl3pPr>
            <a:lvl4pPr marL="0" marR="0" lvl="3" indent="0" algn="r" rtl="0">
              <a:lnSpc>
                <a:spcPct val="100000"/>
              </a:lnSpc>
              <a:spcBef>
                <a:spcPts val="0"/>
              </a:spcBef>
              <a:spcAft>
                <a:spcPts val="0"/>
              </a:spcAft>
              <a:buClr>
                <a:srgbClr val="000000"/>
              </a:buClr>
              <a:buFont typeface="Arial"/>
              <a:buNone/>
              <a:defRPr sz="1400" b="0" i="0" u="none" strike="noStrike" cap="none">
                <a:solidFill>
                  <a:srgbClr val="7F7F7F"/>
                </a:solidFill>
                <a:latin typeface="Arial"/>
                <a:ea typeface="Arial"/>
                <a:cs typeface="Arial"/>
                <a:sym typeface="Arial"/>
              </a:defRPr>
            </a:lvl4pPr>
            <a:lvl5pPr marL="0" marR="0" lvl="4" indent="0" algn="r" rtl="0">
              <a:lnSpc>
                <a:spcPct val="100000"/>
              </a:lnSpc>
              <a:spcBef>
                <a:spcPts val="0"/>
              </a:spcBef>
              <a:spcAft>
                <a:spcPts val="0"/>
              </a:spcAft>
              <a:buClr>
                <a:srgbClr val="000000"/>
              </a:buClr>
              <a:buFont typeface="Arial"/>
              <a:buNone/>
              <a:defRPr sz="1400" b="0" i="0" u="none" strike="noStrike" cap="none">
                <a:solidFill>
                  <a:srgbClr val="7F7F7F"/>
                </a:solidFill>
                <a:latin typeface="Arial"/>
                <a:ea typeface="Arial"/>
                <a:cs typeface="Arial"/>
                <a:sym typeface="Arial"/>
              </a:defRPr>
            </a:lvl5pPr>
            <a:lvl6pPr marL="0" marR="0" lvl="5" indent="0" algn="r" rtl="0">
              <a:lnSpc>
                <a:spcPct val="100000"/>
              </a:lnSpc>
              <a:spcBef>
                <a:spcPts val="0"/>
              </a:spcBef>
              <a:spcAft>
                <a:spcPts val="0"/>
              </a:spcAft>
              <a:buClr>
                <a:srgbClr val="000000"/>
              </a:buClr>
              <a:buFont typeface="Arial"/>
              <a:buNone/>
              <a:defRPr sz="1400" b="0" i="0" u="none" strike="noStrike" cap="none">
                <a:solidFill>
                  <a:srgbClr val="7F7F7F"/>
                </a:solidFill>
                <a:latin typeface="Arial"/>
                <a:ea typeface="Arial"/>
                <a:cs typeface="Arial"/>
                <a:sym typeface="Arial"/>
              </a:defRPr>
            </a:lvl6pPr>
            <a:lvl7pPr marL="0" marR="0" lvl="6" indent="0" algn="r" rtl="0">
              <a:lnSpc>
                <a:spcPct val="100000"/>
              </a:lnSpc>
              <a:spcBef>
                <a:spcPts val="0"/>
              </a:spcBef>
              <a:spcAft>
                <a:spcPts val="0"/>
              </a:spcAft>
              <a:buClr>
                <a:srgbClr val="000000"/>
              </a:buClr>
              <a:buFont typeface="Arial"/>
              <a:buNone/>
              <a:defRPr sz="1400" b="0" i="0" u="none" strike="noStrike" cap="none">
                <a:solidFill>
                  <a:srgbClr val="7F7F7F"/>
                </a:solidFill>
                <a:latin typeface="Arial"/>
                <a:ea typeface="Arial"/>
                <a:cs typeface="Arial"/>
                <a:sym typeface="Arial"/>
              </a:defRPr>
            </a:lvl7pPr>
            <a:lvl8pPr marL="0" marR="0" lvl="7" indent="0" algn="r" rtl="0">
              <a:lnSpc>
                <a:spcPct val="100000"/>
              </a:lnSpc>
              <a:spcBef>
                <a:spcPts val="0"/>
              </a:spcBef>
              <a:spcAft>
                <a:spcPts val="0"/>
              </a:spcAft>
              <a:buClr>
                <a:srgbClr val="000000"/>
              </a:buClr>
              <a:buFont typeface="Arial"/>
              <a:buNone/>
              <a:defRPr sz="1400" b="0" i="0" u="none" strike="noStrike" cap="none">
                <a:solidFill>
                  <a:srgbClr val="7F7F7F"/>
                </a:solidFill>
                <a:latin typeface="Arial"/>
                <a:ea typeface="Arial"/>
                <a:cs typeface="Arial"/>
                <a:sym typeface="Arial"/>
              </a:defRPr>
            </a:lvl8pPr>
            <a:lvl9pPr marL="0" marR="0" lvl="8" indent="0" algn="r" rtl="0">
              <a:lnSpc>
                <a:spcPct val="100000"/>
              </a:lnSpc>
              <a:spcBef>
                <a:spcPts val="0"/>
              </a:spcBef>
              <a:spcAft>
                <a:spcPts val="0"/>
              </a:spcAft>
              <a:buClr>
                <a:srgbClr val="000000"/>
              </a:buClr>
              <a:buFont typeface="Arial"/>
              <a:buNone/>
              <a:defRPr sz="14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Shape 496"/>
        <p:cNvGrpSpPr/>
        <p:nvPr/>
      </p:nvGrpSpPr>
      <p:grpSpPr>
        <a:xfrm>
          <a:off x="0" y="0"/>
          <a:ext cx="0" cy="0"/>
          <a:chOff x="0" y="0"/>
          <a:chExt cx="0" cy="0"/>
        </a:xfrm>
      </p:grpSpPr>
      <p:sp>
        <p:nvSpPr>
          <p:cNvPr id="497" name="Google Shape;497;g32f966abfcb_0_47"/>
          <p:cNvSpPr/>
          <p:nvPr/>
        </p:nvSpPr>
        <p:spPr>
          <a:xfrm>
            <a:off x="0" y="590548"/>
            <a:ext cx="4343400" cy="45531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8" name="Google Shape;498;g32f966abfcb_0_47"/>
          <p:cNvSpPr txBox="1">
            <a:spLocks noGrp="1"/>
          </p:cNvSpPr>
          <p:nvPr>
            <p:ph type="title"/>
          </p:nvPr>
        </p:nvSpPr>
        <p:spPr>
          <a:xfrm>
            <a:off x="457200" y="-19050"/>
            <a:ext cx="8229600" cy="5898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lt1"/>
              </a:buClr>
              <a:buSzPts val="2600"/>
              <a:buFont typeface="Arial"/>
              <a:buNone/>
            </a:pPr>
            <a:r>
              <a:rPr lang="en-US"/>
              <a:t>Testing</a:t>
            </a:r>
            <a:endParaRPr/>
          </a:p>
        </p:txBody>
      </p:sp>
      <p:sp>
        <p:nvSpPr>
          <p:cNvPr id="499" name="Google Shape;499;g32f966abfcb_0_47"/>
          <p:cNvSpPr txBox="1">
            <a:spLocks noGrp="1"/>
          </p:cNvSpPr>
          <p:nvPr>
            <p:ph type="body" idx="1"/>
          </p:nvPr>
        </p:nvSpPr>
        <p:spPr>
          <a:xfrm>
            <a:off x="228600" y="1123950"/>
            <a:ext cx="4114800" cy="3200400"/>
          </a:xfrm>
          <a:prstGeom prst="rect">
            <a:avLst/>
          </a:prstGeom>
          <a:noFill/>
          <a:ln>
            <a:noFill/>
          </a:ln>
        </p:spPr>
        <p:txBody>
          <a:bodyPr spcFirstLastPara="1" wrap="square" lIns="91425" tIns="45700" rIns="91425" bIns="45700" anchor="t" anchorCtr="0">
            <a:normAutofit/>
          </a:bodyPr>
          <a:lstStyle/>
          <a:p>
            <a:pPr marL="342900" lvl="0" indent="0" algn="l" rtl="0">
              <a:spcBef>
                <a:spcPts val="0"/>
              </a:spcBef>
              <a:spcAft>
                <a:spcPts val="0"/>
              </a:spcAft>
              <a:buNone/>
            </a:pPr>
            <a:endParaRPr sz="2000" dirty="0"/>
          </a:p>
          <a:p>
            <a:pPr marL="375920">
              <a:spcBef>
                <a:spcPts val="0"/>
              </a:spcBef>
              <a:buSzPts val="2000"/>
            </a:pPr>
            <a:r>
              <a:rPr lang="en-US" sz="2000" dirty="0"/>
              <a:t>EPA UCMR3 2013-2015</a:t>
            </a:r>
          </a:p>
          <a:p>
            <a:pPr marL="375920">
              <a:spcBef>
                <a:spcPts val="0"/>
              </a:spcBef>
              <a:buSzPts val="2000"/>
            </a:pPr>
            <a:r>
              <a:rPr lang="en-US" sz="2000" dirty="0"/>
              <a:t>EPA UCMR5 2023-2025</a:t>
            </a:r>
            <a:endParaRPr sz="2000" dirty="0"/>
          </a:p>
          <a:p>
            <a:pPr marL="375920">
              <a:spcBef>
                <a:spcPts val="0"/>
              </a:spcBef>
              <a:buSzPts val="2000"/>
            </a:pPr>
            <a:r>
              <a:rPr lang="en-US" sz="2000" dirty="0"/>
              <a:t>Sample collection is challenging</a:t>
            </a:r>
            <a:endParaRPr sz="2000" dirty="0"/>
          </a:p>
          <a:p>
            <a:pPr marL="375920">
              <a:spcBef>
                <a:spcPts val="0"/>
              </a:spcBef>
              <a:buSzPts val="2000"/>
            </a:pPr>
            <a:r>
              <a:rPr lang="en-US" sz="2000" dirty="0"/>
              <a:t>Few certified laboratories</a:t>
            </a:r>
            <a:endParaRPr sz="2000" dirty="0"/>
          </a:p>
          <a:p>
            <a:pPr marL="375920">
              <a:spcBef>
                <a:spcPts val="0"/>
              </a:spcBef>
              <a:buSzPts val="2000"/>
            </a:pPr>
            <a:r>
              <a:rPr lang="en-US" sz="2000" dirty="0"/>
              <a:t>Results reports are more complicated</a:t>
            </a:r>
            <a:endParaRPr sz="2000" dirty="0"/>
          </a:p>
          <a:p>
            <a:pPr marL="342900" lvl="0" indent="0" algn="l" rtl="0">
              <a:spcBef>
                <a:spcPts val="0"/>
              </a:spcBef>
              <a:spcAft>
                <a:spcPts val="0"/>
              </a:spcAft>
              <a:buNone/>
            </a:pPr>
            <a:endParaRPr sz="2000" dirty="0"/>
          </a:p>
        </p:txBody>
      </p:sp>
      <p:sp>
        <p:nvSpPr>
          <p:cNvPr id="500" name="Google Shape;500;g32f966abfcb_0_47"/>
          <p:cNvSpPr txBox="1"/>
          <p:nvPr/>
        </p:nvSpPr>
        <p:spPr>
          <a:xfrm>
            <a:off x="8153399" y="4767263"/>
            <a:ext cx="838200" cy="273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400">
                <a:solidFill>
                  <a:srgbClr val="7F7F7F"/>
                </a:solidFill>
                <a:latin typeface="Arial"/>
                <a:ea typeface="Arial"/>
                <a:cs typeface="Arial"/>
                <a:sym typeface="Arial"/>
              </a:rPr>
              <a:t>31</a:t>
            </a:fld>
            <a:endParaRPr sz="1400">
              <a:solidFill>
                <a:srgbClr val="7F7F7F"/>
              </a:solidFill>
              <a:latin typeface="Arial"/>
              <a:ea typeface="Arial"/>
              <a:cs typeface="Arial"/>
              <a:sym typeface="Arial"/>
            </a:endParaRPr>
          </a:p>
        </p:txBody>
      </p:sp>
      <p:pic>
        <p:nvPicPr>
          <p:cNvPr id="501" name="Google Shape;501;g32f966abfcb_0_47"/>
          <p:cNvPicPr preferRelativeResize="0"/>
          <p:nvPr/>
        </p:nvPicPr>
        <p:blipFill>
          <a:blip r:embed="rId3">
            <a:alphaModFix/>
          </a:blip>
          <a:stretch>
            <a:fillRect/>
          </a:stretch>
        </p:blipFill>
        <p:spPr>
          <a:xfrm>
            <a:off x="4495800" y="679438"/>
            <a:ext cx="4495800" cy="2076673"/>
          </a:xfrm>
          <a:prstGeom prst="rect">
            <a:avLst/>
          </a:prstGeom>
          <a:noFill/>
          <a:ln>
            <a:noFill/>
          </a:ln>
        </p:spPr>
      </p:pic>
      <p:pic>
        <p:nvPicPr>
          <p:cNvPr id="502" name="Google Shape;502;g32f966abfcb_0_47"/>
          <p:cNvPicPr preferRelativeResize="0"/>
          <p:nvPr/>
        </p:nvPicPr>
        <p:blipFill>
          <a:blip r:embed="rId4">
            <a:alphaModFix/>
          </a:blip>
          <a:stretch>
            <a:fillRect/>
          </a:stretch>
        </p:blipFill>
        <p:spPr>
          <a:xfrm>
            <a:off x="4495800" y="2964500"/>
            <a:ext cx="4495800" cy="207668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Shape 507"/>
        <p:cNvGrpSpPr/>
        <p:nvPr/>
      </p:nvGrpSpPr>
      <p:grpSpPr>
        <a:xfrm>
          <a:off x="0" y="0"/>
          <a:ext cx="0" cy="0"/>
          <a:chOff x="0" y="0"/>
          <a:chExt cx="0" cy="0"/>
        </a:xfrm>
      </p:grpSpPr>
      <p:sp>
        <p:nvSpPr>
          <p:cNvPr id="508" name="Google Shape;508;g32f966abfcb_0_61"/>
          <p:cNvSpPr/>
          <p:nvPr/>
        </p:nvSpPr>
        <p:spPr>
          <a:xfrm>
            <a:off x="0" y="590548"/>
            <a:ext cx="4343400" cy="45531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9" name="Google Shape;509;g32f966abfcb_0_61"/>
          <p:cNvSpPr txBox="1">
            <a:spLocks noGrp="1"/>
          </p:cNvSpPr>
          <p:nvPr>
            <p:ph type="title"/>
          </p:nvPr>
        </p:nvSpPr>
        <p:spPr>
          <a:xfrm>
            <a:off x="457200" y="-19050"/>
            <a:ext cx="8229600" cy="5898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lt1"/>
              </a:buClr>
              <a:buSzPts val="2600"/>
              <a:buFont typeface="Arial"/>
              <a:buNone/>
            </a:pPr>
            <a:r>
              <a:rPr lang="en-US"/>
              <a:t>Treatment: Granular Activated Carbon</a:t>
            </a:r>
            <a:endParaRPr/>
          </a:p>
        </p:txBody>
      </p:sp>
      <p:sp>
        <p:nvSpPr>
          <p:cNvPr id="510" name="Google Shape;510;g32f966abfcb_0_61"/>
          <p:cNvSpPr txBox="1">
            <a:spLocks noGrp="1"/>
          </p:cNvSpPr>
          <p:nvPr>
            <p:ph type="body" idx="1"/>
          </p:nvPr>
        </p:nvSpPr>
        <p:spPr>
          <a:xfrm>
            <a:off x="228600" y="1344250"/>
            <a:ext cx="4114800" cy="3200400"/>
          </a:xfrm>
          <a:prstGeom prst="rect">
            <a:avLst/>
          </a:prstGeom>
          <a:noFill/>
          <a:ln>
            <a:noFill/>
          </a:ln>
        </p:spPr>
        <p:txBody>
          <a:bodyPr spcFirstLastPara="1" wrap="square" lIns="91425" tIns="45700" rIns="91425" bIns="45700" anchor="t" anchorCtr="0">
            <a:normAutofit/>
          </a:bodyPr>
          <a:lstStyle/>
          <a:p>
            <a:pPr marL="375920" lvl="0" algn="l" rtl="0">
              <a:spcBef>
                <a:spcPts val="0"/>
              </a:spcBef>
              <a:spcAft>
                <a:spcPts val="0"/>
              </a:spcAft>
              <a:buSzPts val="2000"/>
            </a:pPr>
            <a:r>
              <a:rPr lang="en-US" sz="2000" dirty="0"/>
              <a:t>Easy to operate</a:t>
            </a:r>
            <a:endParaRPr sz="2000" dirty="0"/>
          </a:p>
          <a:p>
            <a:pPr marL="375920" lvl="0" algn="l" rtl="0">
              <a:spcBef>
                <a:spcPts val="0"/>
              </a:spcBef>
              <a:spcAft>
                <a:spcPts val="0"/>
              </a:spcAft>
              <a:buSzPts val="2000"/>
            </a:pPr>
            <a:r>
              <a:rPr lang="en-US" sz="2000" dirty="0"/>
              <a:t>High construction cost</a:t>
            </a:r>
            <a:endParaRPr sz="2000" dirty="0"/>
          </a:p>
          <a:p>
            <a:pPr marL="375920" lvl="0" algn="l" rtl="0">
              <a:spcBef>
                <a:spcPts val="0"/>
              </a:spcBef>
              <a:spcAft>
                <a:spcPts val="0"/>
              </a:spcAft>
              <a:buSzPts val="2000"/>
            </a:pPr>
            <a:r>
              <a:rPr lang="en-US" sz="2000" dirty="0"/>
              <a:t>Operational cost varies dependent on contaminant levels</a:t>
            </a:r>
            <a:endParaRPr sz="2000" dirty="0"/>
          </a:p>
        </p:txBody>
      </p:sp>
      <p:sp>
        <p:nvSpPr>
          <p:cNvPr id="511" name="Google Shape;511;g32f966abfcb_0_61"/>
          <p:cNvSpPr txBox="1"/>
          <p:nvPr/>
        </p:nvSpPr>
        <p:spPr>
          <a:xfrm>
            <a:off x="8153399" y="4767263"/>
            <a:ext cx="838200" cy="273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400">
                <a:solidFill>
                  <a:srgbClr val="7F7F7F"/>
                </a:solidFill>
                <a:latin typeface="Arial"/>
                <a:ea typeface="Arial"/>
                <a:cs typeface="Arial"/>
                <a:sym typeface="Arial"/>
              </a:rPr>
              <a:t>32</a:t>
            </a:fld>
            <a:endParaRPr sz="1400">
              <a:solidFill>
                <a:srgbClr val="7F7F7F"/>
              </a:solidFill>
              <a:latin typeface="Arial"/>
              <a:ea typeface="Arial"/>
              <a:cs typeface="Arial"/>
              <a:sym typeface="Arial"/>
            </a:endParaRPr>
          </a:p>
        </p:txBody>
      </p:sp>
      <p:pic>
        <p:nvPicPr>
          <p:cNvPr id="512" name="Google Shape;512;g32f966abfcb_0_61"/>
          <p:cNvPicPr preferRelativeResize="0"/>
          <p:nvPr/>
        </p:nvPicPr>
        <p:blipFill>
          <a:blip r:embed="rId3">
            <a:alphaModFix/>
          </a:blip>
          <a:stretch>
            <a:fillRect/>
          </a:stretch>
        </p:blipFill>
        <p:spPr>
          <a:xfrm>
            <a:off x="4985650" y="716650"/>
            <a:ext cx="3701150" cy="2081900"/>
          </a:xfrm>
          <a:prstGeom prst="rect">
            <a:avLst/>
          </a:prstGeom>
          <a:noFill/>
          <a:ln>
            <a:noFill/>
          </a:ln>
        </p:spPr>
      </p:pic>
      <p:pic>
        <p:nvPicPr>
          <p:cNvPr id="513" name="Google Shape;513;g32f966abfcb_0_61"/>
          <p:cNvPicPr preferRelativeResize="0"/>
          <p:nvPr/>
        </p:nvPicPr>
        <p:blipFill>
          <a:blip r:embed="rId4">
            <a:alphaModFix/>
          </a:blip>
          <a:stretch>
            <a:fillRect/>
          </a:stretch>
        </p:blipFill>
        <p:spPr>
          <a:xfrm>
            <a:off x="4985650" y="2944450"/>
            <a:ext cx="3701150" cy="20819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Shape 507"/>
        <p:cNvGrpSpPr/>
        <p:nvPr/>
      </p:nvGrpSpPr>
      <p:grpSpPr>
        <a:xfrm>
          <a:off x="0" y="0"/>
          <a:ext cx="0" cy="0"/>
          <a:chOff x="0" y="0"/>
          <a:chExt cx="0" cy="0"/>
        </a:xfrm>
      </p:grpSpPr>
      <p:sp>
        <p:nvSpPr>
          <p:cNvPr id="509" name="Google Shape;509;g32f966abfcb_0_61"/>
          <p:cNvSpPr txBox="1">
            <a:spLocks noGrp="1"/>
          </p:cNvSpPr>
          <p:nvPr>
            <p:ph type="title"/>
          </p:nvPr>
        </p:nvSpPr>
        <p:spPr>
          <a:xfrm>
            <a:off x="457200" y="-19050"/>
            <a:ext cx="8229600" cy="5898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lt1"/>
              </a:buClr>
              <a:buSzPts val="2600"/>
              <a:buFont typeface="Arial"/>
              <a:buNone/>
            </a:pPr>
            <a:r>
              <a:rPr lang="en-US"/>
              <a:t>Treatment: Granular Activated Carbon</a:t>
            </a:r>
            <a:endParaRPr/>
          </a:p>
        </p:txBody>
      </p:sp>
      <p:sp>
        <p:nvSpPr>
          <p:cNvPr id="511" name="Google Shape;511;g32f966abfcb_0_61"/>
          <p:cNvSpPr txBox="1"/>
          <p:nvPr/>
        </p:nvSpPr>
        <p:spPr>
          <a:xfrm>
            <a:off x="8153399" y="4767263"/>
            <a:ext cx="838200" cy="273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400">
                <a:solidFill>
                  <a:srgbClr val="7F7F7F"/>
                </a:solidFill>
                <a:latin typeface="Arial"/>
                <a:ea typeface="Arial"/>
                <a:cs typeface="Arial"/>
                <a:sym typeface="Arial"/>
              </a:rPr>
              <a:t>33</a:t>
            </a:fld>
            <a:endParaRPr sz="1400">
              <a:solidFill>
                <a:srgbClr val="7F7F7F"/>
              </a:solidFill>
              <a:latin typeface="Arial"/>
              <a:ea typeface="Arial"/>
              <a:cs typeface="Arial"/>
              <a:sym typeface="Aria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6691" y="1760236"/>
            <a:ext cx="3182652" cy="2307229"/>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8842" y="1798329"/>
            <a:ext cx="3078467" cy="2231045"/>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50318" y="1227652"/>
            <a:ext cx="2443364" cy="3372400"/>
          </a:xfrm>
          <a:prstGeom prst="rect">
            <a:avLst/>
          </a:prstGeom>
        </p:spPr>
      </p:pic>
    </p:spTree>
    <p:extLst>
      <p:ext uri="{BB962C8B-B14F-4D97-AF65-F5344CB8AC3E}">
        <p14:creationId xmlns:p14="http://schemas.microsoft.com/office/powerpoint/2010/main" val="30583315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Shape 518"/>
        <p:cNvGrpSpPr/>
        <p:nvPr/>
      </p:nvGrpSpPr>
      <p:grpSpPr>
        <a:xfrm>
          <a:off x="0" y="0"/>
          <a:ext cx="0" cy="0"/>
          <a:chOff x="0" y="0"/>
          <a:chExt cx="0" cy="0"/>
        </a:xfrm>
      </p:grpSpPr>
      <p:sp>
        <p:nvSpPr>
          <p:cNvPr id="519" name="Google Shape;519;g32f966abfcb_0_79"/>
          <p:cNvSpPr/>
          <p:nvPr/>
        </p:nvSpPr>
        <p:spPr>
          <a:xfrm>
            <a:off x="0" y="590548"/>
            <a:ext cx="4343400" cy="45531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0" name="Google Shape;520;g32f966abfcb_0_79"/>
          <p:cNvSpPr txBox="1">
            <a:spLocks noGrp="1"/>
          </p:cNvSpPr>
          <p:nvPr>
            <p:ph type="title"/>
          </p:nvPr>
        </p:nvSpPr>
        <p:spPr>
          <a:xfrm>
            <a:off x="457200" y="-19050"/>
            <a:ext cx="8229600" cy="5898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lt1"/>
              </a:buClr>
              <a:buSzPts val="2600"/>
              <a:buFont typeface="Arial"/>
              <a:buNone/>
            </a:pPr>
            <a:r>
              <a:rPr lang="en-US"/>
              <a:t>Treatment: Reverse Osmosis</a:t>
            </a:r>
            <a:endParaRPr/>
          </a:p>
        </p:txBody>
      </p:sp>
      <p:sp>
        <p:nvSpPr>
          <p:cNvPr id="521" name="Google Shape;521;g32f966abfcb_0_79"/>
          <p:cNvSpPr txBox="1">
            <a:spLocks noGrp="1"/>
          </p:cNvSpPr>
          <p:nvPr>
            <p:ph type="body" idx="1"/>
          </p:nvPr>
        </p:nvSpPr>
        <p:spPr>
          <a:xfrm>
            <a:off x="228600" y="1123950"/>
            <a:ext cx="4114800" cy="3200400"/>
          </a:xfrm>
          <a:prstGeom prst="rect">
            <a:avLst/>
          </a:prstGeom>
          <a:noFill/>
          <a:ln>
            <a:noFill/>
          </a:ln>
        </p:spPr>
        <p:txBody>
          <a:bodyPr spcFirstLastPara="1" wrap="square" lIns="91425" tIns="45700" rIns="91425" bIns="45700" anchor="t" anchorCtr="0">
            <a:normAutofit/>
          </a:bodyPr>
          <a:lstStyle/>
          <a:p>
            <a:pPr marL="342900" lvl="0" indent="-309880" algn="l" rtl="0">
              <a:spcBef>
                <a:spcPts val="0"/>
              </a:spcBef>
              <a:spcAft>
                <a:spcPts val="0"/>
              </a:spcAft>
              <a:buSzPts val="2000"/>
              <a:buFont typeface="Arial"/>
              <a:buChar char="▪"/>
            </a:pPr>
            <a:endParaRPr lang="en-US" sz="2000" dirty="0"/>
          </a:p>
          <a:p>
            <a:pPr marL="342900" lvl="0" indent="-309880" algn="l" rtl="0">
              <a:spcBef>
                <a:spcPts val="0"/>
              </a:spcBef>
              <a:spcAft>
                <a:spcPts val="0"/>
              </a:spcAft>
              <a:buSzPts val="2000"/>
              <a:buFont typeface="Arial"/>
              <a:buChar char="▪"/>
            </a:pPr>
            <a:r>
              <a:rPr lang="en-US" sz="2000" dirty="0"/>
              <a:t>High pressure pumps force water through filter membranes</a:t>
            </a:r>
          </a:p>
          <a:p>
            <a:pPr marL="342900" lvl="0" indent="-309880">
              <a:spcBef>
                <a:spcPts val="0"/>
              </a:spcBef>
              <a:buSzPts val="2000"/>
              <a:buFont typeface="Arial"/>
              <a:buChar char="▪"/>
            </a:pPr>
            <a:r>
              <a:rPr lang="en-US" sz="2000" dirty="0"/>
              <a:t>High cost for construction and operations</a:t>
            </a:r>
          </a:p>
          <a:p>
            <a:pPr marL="342900" lvl="0" indent="-309880">
              <a:spcBef>
                <a:spcPts val="0"/>
              </a:spcBef>
              <a:buSzPts val="2000"/>
              <a:buFont typeface="Arial"/>
              <a:buChar char="▪"/>
            </a:pPr>
            <a:r>
              <a:rPr lang="en-US" sz="2000" dirty="0"/>
              <a:t>Removal of inorganic minerals</a:t>
            </a:r>
          </a:p>
          <a:p>
            <a:pPr marL="342900" lvl="0" indent="-309880">
              <a:spcBef>
                <a:spcPts val="0"/>
              </a:spcBef>
              <a:buSzPts val="2000"/>
              <a:buFont typeface="Arial"/>
              <a:buChar char="▪"/>
            </a:pPr>
            <a:r>
              <a:rPr lang="en-US" sz="2000" dirty="0"/>
              <a:t>pH imbalance</a:t>
            </a:r>
          </a:p>
          <a:p>
            <a:pPr marL="342900" lvl="0" indent="-309880" algn="l" rtl="0">
              <a:spcBef>
                <a:spcPts val="0"/>
              </a:spcBef>
              <a:spcAft>
                <a:spcPts val="0"/>
              </a:spcAft>
              <a:buSzPts val="2000"/>
              <a:buFont typeface="Arial"/>
              <a:buChar char="▪"/>
            </a:pPr>
            <a:endParaRPr lang="en-US" sz="2000" dirty="0"/>
          </a:p>
          <a:p>
            <a:pPr marL="342900" lvl="0" indent="-309880" algn="l" rtl="0">
              <a:spcBef>
                <a:spcPts val="0"/>
              </a:spcBef>
              <a:spcAft>
                <a:spcPts val="0"/>
              </a:spcAft>
              <a:buSzPts val="2000"/>
              <a:buFont typeface="Arial"/>
              <a:buChar char="▪"/>
            </a:pPr>
            <a:endParaRPr sz="2000" dirty="0"/>
          </a:p>
          <a:p>
            <a:pPr marL="342900" lvl="0" indent="-309880" algn="l" rtl="0">
              <a:spcBef>
                <a:spcPts val="0"/>
              </a:spcBef>
              <a:spcAft>
                <a:spcPts val="0"/>
              </a:spcAft>
              <a:buSzPts val="2000"/>
              <a:buFont typeface="Arial"/>
              <a:buChar char="▪"/>
            </a:pPr>
            <a:endParaRPr sz="2000" dirty="0"/>
          </a:p>
        </p:txBody>
      </p:sp>
      <p:sp>
        <p:nvSpPr>
          <p:cNvPr id="522" name="Google Shape;522;g32f966abfcb_0_79"/>
          <p:cNvSpPr txBox="1"/>
          <p:nvPr/>
        </p:nvSpPr>
        <p:spPr>
          <a:xfrm>
            <a:off x="8153399" y="4767263"/>
            <a:ext cx="838200" cy="273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400">
                <a:solidFill>
                  <a:srgbClr val="7F7F7F"/>
                </a:solidFill>
                <a:latin typeface="Arial"/>
                <a:ea typeface="Arial"/>
                <a:cs typeface="Arial"/>
                <a:sym typeface="Arial"/>
              </a:rPr>
              <a:t>34</a:t>
            </a:fld>
            <a:endParaRPr sz="1400">
              <a:solidFill>
                <a:srgbClr val="7F7F7F"/>
              </a:solidFill>
              <a:latin typeface="Arial"/>
              <a:ea typeface="Arial"/>
              <a:cs typeface="Arial"/>
              <a:sym typeface="Arial"/>
            </a:endParaRPr>
          </a:p>
        </p:txBody>
      </p:sp>
      <p:pic>
        <p:nvPicPr>
          <p:cNvPr id="523" name="Google Shape;523;g32f966abfcb_0_79"/>
          <p:cNvPicPr preferRelativeResize="0"/>
          <p:nvPr/>
        </p:nvPicPr>
        <p:blipFill>
          <a:blip r:embed="rId3">
            <a:alphaModFix/>
          </a:blip>
          <a:stretch>
            <a:fillRect/>
          </a:stretch>
        </p:blipFill>
        <p:spPr>
          <a:xfrm>
            <a:off x="4495800" y="1225550"/>
            <a:ext cx="4495800" cy="29972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Shape 528"/>
        <p:cNvGrpSpPr/>
        <p:nvPr/>
      </p:nvGrpSpPr>
      <p:grpSpPr>
        <a:xfrm>
          <a:off x="0" y="0"/>
          <a:ext cx="0" cy="0"/>
          <a:chOff x="0" y="0"/>
          <a:chExt cx="0" cy="0"/>
        </a:xfrm>
      </p:grpSpPr>
      <p:sp>
        <p:nvSpPr>
          <p:cNvPr id="529" name="Google Shape;529;g32f966abfcb_0_88"/>
          <p:cNvSpPr/>
          <p:nvPr/>
        </p:nvSpPr>
        <p:spPr>
          <a:xfrm>
            <a:off x="0" y="590548"/>
            <a:ext cx="4343400" cy="45531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0" name="Google Shape;530;g32f966abfcb_0_88"/>
          <p:cNvSpPr txBox="1">
            <a:spLocks noGrp="1"/>
          </p:cNvSpPr>
          <p:nvPr>
            <p:ph type="title"/>
          </p:nvPr>
        </p:nvSpPr>
        <p:spPr>
          <a:xfrm>
            <a:off x="457200" y="-19050"/>
            <a:ext cx="8229600" cy="5898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lt1"/>
              </a:buClr>
              <a:buSzPts val="2600"/>
              <a:buFont typeface="Arial"/>
              <a:buNone/>
            </a:pPr>
            <a:r>
              <a:rPr lang="en-US"/>
              <a:t>Treatment: Anion Exchange Resin IEX</a:t>
            </a:r>
            <a:endParaRPr/>
          </a:p>
        </p:txBody>
      </p:sp>
      <p:sp>
        <p:nvSpPr>
          <p:cNvPr id="531" name="Google Shape;531;g32f966abfcb_0_88"/>
          <p:cNvSpPr txBox="1">
            <a:spLocks noGrp="1"/>
          </p:cNvSpPr>
          <p:nvPr>
            <p:ph type="body" idx="1"/>
          </p:nvPr>
        </p:nvSpPr>
        <p:spPr>
          <a:xfrm>
            <a:off x="228600" y="1352625"/>
            <a:ext cx="4114800" cy="3200400"/>
          </a:xfrm>
          <a:prstGeom prst="rect">
            <a:avLst/>
          </a:prstGeom>
          <a:noFill/>
          <a:ln>
            <a:noFill/>
          </a:ln>
        </p:spPr>
        <p:txBody>
          <a:bodyPr spcFirstLastPara="1" wrap="square" lIns="91425" tIns="45700" rIns="91425" bIns="45700" anchor="t" anchorCtr="0">
            <a:normAutofit/>
          </a:bodyPr>
          <a:lstStyle/>
          <a:p>
            <a:pPr marL="375920" lvl="0" algn="l" rtl="0">
              <a:spcBef>
                <a:spcPts val="0"/>
              </a:spcBef>
              <a:spcAft>
                <a:spcPts val="0"/>
              </a:spcAft>
              <a:buSzPts val="2000"/>
            </a:pPr>
            <a:r>
              <a:rPr lang="en-US" sz="2000" dirty="0"/>
              <a:t>Positively charged beads that remove negatively charged ions</a:t>
            </a:r>
          </a:p>
          <a:p>
            <a:pPr marL="375920" lvl="0" algn="l" rtl="0">
              <a:spcBef>
                <a:spcPts val="0"/>
              </a:spcBef>
              <a:spcAft>
                <a:spcPts val="0"/>
              </a:spcAft>
              <a:buSzPts val="2000"/>
            </a:pPr>
            <a:r>
              <a:rPr lang="en-US" sz="2000" dirty="0"/>
              <a:t>High construction cost, low operational cost</a:t>
            </a:r>
          </a:p>
          <a:p>
            <a:pPr marL="375920" lvl="0" algn="l" rtl="0">
              <a:spcBef>
                <a:spcPts val="0"/>
              </a:spcBef>
              <a:spcAft>
                <a:spcPts val="0"/>
              </a:spcAft>
              <a:buSzPts val="2000"/>
            </a:pPr>
            <a:r>
              <a:rPr lang="en-US" sz="2000" dirty="0"/>
              <a:t>Requires frequent recharge of the resin, which generates wastewater during backwash</a:t>
            </a:r>
          </a:p>
          <a:p>
            <a:pPr marL="342900" lvl="0" indent="-309880" algn="l" rtl="0">
              <a:spcBef>
                <a:spcPts val="0"/>
              </a:spcBef>
              <a:spcAft>
                <a:spcPts val="0"/>
              </a:spcAft>
              <a:buSzPts val="2000"/>
              <a:buChar char="▪"/>
            </a:pPr>
            <a:endParaRPr lang="en-US" sz="2000" dirty="0"/>
          </a:p>
          <a:p>
            <a:pPr marL="342900" lvl="0" indent="-309880" algn="l" rtl="0">
              <a:spcBef>
                <a:spcPts val="0"/>
              </a:spcBef>
              <a:spcAft>
                <a:spcPts val="0"/>
              </a:spcAft>
              <a:buSzPts val="2000"/>
              <a:buChar char="▪"/>
            </a:pPr>
            <a:endParaRPr lang="en-US" sz="2000" dirty="0"/>
          </a:p>
          <a:p>
            <a:pPr marL="342900" lvl="0" indent="-309880" algn="l" rtl="0">
              <a:spcBef>
                <a:spcPts val="0"/>
              </a:spcBef>
              <a:spcAft>
                <a:spcPts val="0"/>
              </a:spcAft>
              <a:buSzPts val="2000"/>
              <a:buChar char="▪"/>
            </a:pPr>
            <a:endParaRPr sz="2000" dirty="0"/>
          </a:p>
        </p:txBody>
      </p:sp>
      <p:sp>
        <p:nvSpPr>
          <p:cNvPr id="532" name="Google Shape;532;g32f966abfcb_0_88"/>
          <p:cNvSpPr txBox="1"/>
          <p:nvPr/>
        </p:nvSpPr>
        <p:spPr>
          <a:xfrm>
            <a:off x="8153399" y="4767263"/>
            <a:ext cx="838200" cy="273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400">
                <a:solidFill>
                  <a:srgbClr val="7F7F7F"/>
                </a:solidFill>
                <a:latin typeface="Arial"/>
                <a:ea typeface="Arial"/>
                <a:cs typeface="Arial"/>
                <a:sym typeface="Arial"/>
              </a:rPr>
              <a:t>35</a:t>
            </a:fld>
            <a:endParaRPr sz="1400">
              <a:solidFill>
                <a:srgbClr val="7F7F7F"/>
              </a:solidFill>
              <a:latin typeface="Arial"/>
              <a:ea typeface="Arial"/>
              <a:cs typeface="Arial"/>
              <a:sym typeface="Arial"/>
            </a:endParaRPr>
          </a:p>
        </p:txBody>
      </p:sp>
      <p:pic>
        <p:nvPicPr>
          <p:cNvPr id="533" name="Google Shape;533;g32f966abfcb_0_88"/>
          <p:cNvPicPr preferRelativeResize="0"/>
          <p:nvPr/>
        </p:nvPicPr>
        <p:blipFill>
          <a:blip r:embed="rId3">
            <a:alphaModFix/>
          </a:blip>
          <a:stretch>
            <a:fillRect/>
          </a:stretch>
        </p:blipFill>
        <p:spPr>
          <a:xfrm>
            <a:off x="4572000" y="1181175"/>
            <a:ext cx="4495800" cy="33718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D953C40-AD8E-D61C-AC61-B8B6E8971664}"/>
              </a:ext>
            </a:extLst>
          </p:cNvPr>
          <p:cNvSpPr>
            <a:spLocks noGrp="1"/>
          </p:cNvSpPr>
          <p:nvPr>
            <p:ph type="title"/>
          </p:nvPr>
        </p:nvSpPr>
        <p:spPr/>
        <p:txBody>
          <a:bodyPr/>
          <a:lstStyle/>
          <a:p>
            <a:r>
              <a:rPr lang="en-US" dirty="0"/>
              <a:t>Yarmouth’s Story</a:t>
            </a:r>
          </a:p>
        </p:txBody>
      </p:sp>
    </p:spTree>
    <p:extLst>
      <p:ext uri="{BB962C8B-B14F-4D97-AF65-F5344CB8AC3E}">
        <p14:creationId xmlns:p14="http://schemas.microsoft.com/office/powerpoint/2010/main" val="41997354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36A2F-FD9C-D4C6-DC4E-FBCEF982FA14}"/>
              </a:ext>
            </a:extLst>
          </p:cNvPr>
          <p:cNvSpPr>
            <a:spLocks noGrp="1"/>
          </p:cNvSpPr>
          <p:nvPr>
            <p:ph type="title"/>
          </p:nvPr>
        </p:nvSpPr>
        <p:spPr/>
        <p:txBody>
          <a:bodyPr/>
          <a:lstStyle/>
          <a:p>
            <a:r>
              <a:rPr lang="en-US" dirty="0"/>
              <a:t>Yarmouth’s Story</a:t>
            </a:r>
          </a:p>
        </p:txBody>
      </p:sp>
      <p:sp>
        <p:nvSpPr>
          <p:cNvPr id="3" name="Content Placeholder 2">
            <a:extLst>
              <a:ext uri="{FF2B5EF4-FFF2-40B4-BE49-F238E27FC236}">
                <a16:creationId xmlns:a16="http://schemas.microsoft.com/office/drawing/2014/main" id="{42312087-E99B-0821-7017-B81777C2B29F}"/>
              </a:ext>
            </a:extLst>
          </p:cNvPr>
          <p:cNvSpPr>
            <a:spLocks noGrp="1"/>
          </p:cNvSpPr>
          <p:nvPr>
            <p:ph sz="half" idx="1"/>
          </p:nvPr>
        </p:nvSpPr>
        <p:spPr>
          <a:xfrm>
            <a:off x="457200" y="1200150"/>
            <a:ext cx="4038600" cy="3394473"/>
          </a:xfrm>
        </p:spPr>
        <p:txBody>
          <a:bodyPr>
            <a:normAutofit/>
          </a:bodyPr>
          <a:lstStyle/>
          <a:p>
            <a:r>
              <a:rPr lang="en-US" sz="2000" dirty="0"/>
              <a:t>Yarmouth’s first round of sampling of all 24 wells showed no wells over the Massachusetts MCLs.</a:t>
            </a:r>
          </a:p>
          <a:p>
            <a:r>
              <a:rPr lang="en-US" sz="2000" dirty="0"/>
              <a:t>Continued sampling showed three wells slightly over the MMCL.  Immediately shutdown the impacted wells.</a:t>
            </a:r>
          </a:p>
        </p:txBody>
      </p:sp>
      <p:pic>
        <p:nvPicPr>
          <p:cNvPr id="5" name="Content Placeholder 4">
            <a:extLst>
              <a:ext uri="{FF2B5EF4-FFF2-40B4-BE49-F238E27FC236}">
                <a16:creationId xmlns:a16="http://schemas.microsoft.com/office/drawing/2014/main" id="{A0F2E4C4-FC7B-44BE-1833-A0BB07161AD7}"/>
              </a:ext>
            </a:extLst>
          </p:cNvPr>
          <p:cNvPicPr>
            <a:picLocks noGrp="1" noChangeAspect="1"/>
          </p:cNvPicPr>
          <p:nvPr>
            <p:ph sz="half" idx="2"/>
          </p:nvPr>
        </p:nvPicPr>
        <p:blipFill>
          <a:blip r:embed="rId3"/>
          <a:stretch>
            <a:fillRect/>
          </a:stretch>
        </p:blipFill>
        <p:spPr>
          <a:xfrm>
            <a:off x="4664136" y="824231"/>
            <a:ext cx="4022664" cy="1129234"/>
          </a:xfrm>
          <a:prstGeom prst="rect">
            <a:avLst/>
          </a:prstGeom>
          <a:ln w="12700">
            <a:solidFill>
              <a:schemeClr val="accent1">
                <a:lumMod val="75000"/>
              </a:schemeClr>
            </a:solidFill>
          </a:ln>
        </p:spPr>
      </p:pic>
      <p:pic>
        <p:nvPicPr>
          <p:cNvPr id="6" name="Picture 5">
            <a:extLst>
              <a:ext uri="{FF2B5EF4-FFF2-40B4-BE49-F238E27FC236}">
                <a16:creationId xmlns:a16="http://schemas.microsoft.com/office/drawing/2014/main" id="{70AC6F1E-220C-EE44-E8BC-ACF000C61FC2}"/>
              </a:ext>
            </a:extLst>
          </p:cNvPr>
          <p:cNvPicPr>
            <a:picLocks noChangeAspect="1"/>
          </p:cNvPicPr>
          <p:nvPr/>
        </p:nvPicPr>
        <p:blipFill>
          <a:blip r:embed="rId4"/>
          <a:stretch>
            <a:fillRect/>
          </a:stretch>
        </p:blipFill>
        <p:spPr>
          <a:xfrm>
            <a:off x="4648200" y="3383391"/>
            <a:ext cx="4022664" cy="1119664"/>
          </a:xfrm>
          <a:prstGeom prst="rect">
            <a:avLst/>
          </a:prstGeom>
          <a:ln w="12700">
            <a:solidFill>
              <a:schemeClr val="accent1">
                <a:lumMod val="75000"/>
              </a:schemeClr>
            </a:solidFill>
          </a:ln>
        </p:spPr>
      </p:pic>
      <p:pic>
        <p:nvPicPr>
          <p:cNvPr id="7" name="Picture 6">
            <a:extLst>
              <a:ext uri="{FF2B5EF4-FFF2-40B4-BE49-F238E27FC236}">
                <a16:creationId xmlns:a16="http://schemas.microsoft.com/office/drawing/2014/main" id="{508B3722-D1C6-22DA-193C-9DE3C2707CDB}"/>
              </a:ext>
            </a:extLst>
          </p:cNvPr>
          <p:cNvPicPr>
            <a:picLocks noChangeAspect="1"/>
          </p:cNvPicPr>
          <p:nvPr/>
        </p:nvPicPr>
        <p:blipFill>
          <a:blip r:embed="rId5"/>
          <a:stretch>
            <a:fillRect/>
          </a:stretch>
        </p:blipFill>
        <p:spPr>
          <a:xfrm>
            <a:off x="4664135" y="2153084"/>
            <a:ext cx="4006729" cy="1007827"/>
          </a:xfrm>
          <a:prstGeom prst="rect">
            <a:avLst/>
          </a:prstGeom>
          <a:ln w="12700">
            <a:solidFill>
              <a:schemeClr val="accent1">
                <a:lumMod val="75000"/>
              </a:schemeClr>
            </a:solidFill>
          </a:ln>
        </p:spPr>
      </p:pic>
    </p:spTree>
    <p:extLst>
      <p:ext uri="{BB962C8B-B14F-4D97-AF65-F5344CB8AC3E}">
        <p14:creationId xmlns:p14="http://schemas.microsoft.com/office/powerpoint/2010/main" val="8416073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0449FC2-2F44-5B47-A979-48DC9594726F}"/>
              </a:ext>
            </a:extLst>
          </p:cNvPr>
          <p:cNvPicPr>
            <a:picLocks noGrp="1" noChangeAspect="1"/>
          </p:cNvPicPr>
          <p:nvPr>
            <p:ph sz="half" idx="2"/>
          </p:nvPr>
        </p:nvPicPr>
        <p:blipFill>
          <a:blip r:embed="rId3"/>
          <a:stretch>
            <a:fillRect/>
          </a:stretch>
        </p:blipFill>
        <p:spPr>
          <a:xfrm>
            <a:off x="4876800" y="86287"/>
            <a:ext cx="4038600" cy="49709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BC656B75-FF79-07CB-5F0F-2EEB0D516796}"/>
              </a:ext>
            </a:extLst>
          </p:cNvPr>
          <p:cNvSpPr>
            <a:spLocks noGrp="1"/>
          </p:cNvSpPr>
          <p:nvPr>
            <p:ph type="title"/>
          </p:nvPr>
        </p:nvSpPr>
        <p:spPr/>
        <p:txBody>
          <a:bodyPr/>
          <a:lstStyle/>
          <a:p>
            <a:r>
              <a:rPr lang="en-US" dirty="0"/>
              <a:t>Source of PFAS in Yarmouth</a:t>
            </a:r>
          </a:p>
        </p:txBody>
      </p:sp>
      <p:sp>
        <p:nvSpPr>
          <p:cNvPr id="3" name="Content Placeholder 2">
            <a:extLst>
              <a:ext uri="{FF2B5EF4-FFF2-40B4-BE49-F238E27FC236}">
                <a16:creationId xmlns:a16="http://schemas.microsoft.com/office/drawing/2014/main" id="{75C98D45-5DD6-CFAD-FB62-8DC0DFB74913}"/>
              </a:ext>
            </a:extLst>
          </p:cNvPr>
          <p:cNvSpPr>
            <a:spLocks noGrp="1"/>
          </p:cNvSpPr>
          <p:nvPr>
            <p:ph sz="half" idx="1"/>
          </p:nvPr>
        </p:nvSpPr>
        <p:spPr>
          <a:xfrm>
            <a:off x="150609" y="1188460"/>
            <a:ext cx="4038600" cy="3394473"/>
          </a:xfrm>
        </p:spPr>
        <p:txBody>
          <a:bodyPr>
            <a:normAutofit lnSpcReduction="10000"/>
          </a:bodyPr>
          <a:lstStyle/>
          <a:p>
            <a:r>
              <a:rPr lang="en-US" sz="2400" dirty="0"/>
              <a:t>Large sources like the Fire Training Academy and the Airport are not upstream of these wells.  </a:t>
            </a:r>
          </a:p>
          <a:p>
            <a:r>
              <a:rPr lang="en-US" sz="2400" dirty="0"/>
              <a:t>Landfill is possible, sampling around the landfill is underway.</a:t>
            </a:r>
          </a:p>
          <a:p>
            <a:r>
              <a:rPr lang="en-US" sz="2400" dirty="0"/>
              <a:t>Most likely source: Septic Systems</a:t>
            </a:r>
          </a:p>
        </p:txBody>
      </p:sp>
      <p:sp>
        <p:nvSpPr>
          <p:cNvPr id="6" name="Oval 5">
            <a:extLst>
              <a:ext uri="{FF2B5EF4-FFF2-40B4-BE49-F238E27FC236}">
                <a16:creationId xmlns:a16="http://schemas.microsoft.com/office/drawing/2014/main" id="{E621F370-E7D6-F19D-A5E6-AB391CE7A22B}"/>
              </a:ext>
            </a:extLst>
          </p:cNvPr>
          <p:cNvSpPr/>
          <p:nvPr/>
        </p:nvSpPr>
        <p:spPr>
          <a:xfrm>
            <a:off x="6553200" y="1863091"/>
            <a:ext cx="251461" cy="152399"/>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8" name="TextBox 7">
            <a:extLst>
              <a:ext uri="{FF2B5EF4-FFF2-40B4-BE49-F238E27FC236}">
                <a16:creationId xmlns:a16="http://schemas.microsoft.com/office/drawing/2014/main" id="{8D88E381-D3C7-0132-E1F2-CA105CD16CEC}"/>
              </a:ext>
            </a:extLst>
          </p:cNvPr>
          <p:cNvSpPr txBox="1"/>
          <p:nvPr/>
        </p:nvSpPr>
        <p:spPr>
          <a:xfrm>
            <a:off x="6896100" y="1488784"/>
            <a:ext cx="762000" cy="307777"/>
          </a:xfrm>
          <a:prstGeom prst="rect">
            <a:avLst/>
          </a:prstGeom>
          <a:solidFill>
            <a:schemeClr val="accent6">
              <a:lumMod val="60000"/>
              <a:lumOff val="40000"/>
            </a:schemeClr>
          </a:solidFill>
          <a:ln>
            <a:solidFill>
              <a:schemeClr val="accent2"/>
            </a:solidFill>
          </a:ln>
        </p:spPr>
        <p:txBody>
          <a:bodyPr wrap="square" rtlCol="0">
            <a:spAutoFit/>
          </a:bodyPr>
          <a:lstStyle/>
          <a:p>
            <a:r>
              <a:rPr lang="en-US" sz="1400" dirty="0"/>
              <a:t>Landfill</a:t>
            </a:r>
          </a:p>
        </p:txBody>
      </p:sp>
      <p:sp>
        <p:nvSpPr>
          <p:cNvPr id="9" name="Oval 8">
            <a:extLst>
              <a:ext uri="{FF2B5EF4-FFF2-40B4-BE49-F238E27FC236}">
                <a16:creationId xmlns:a16="http://schemas.microsoft.com/office/drawing/2014/main" id="{76208845-8E55-34CB-BFC9-94C9075D1B81}"/>
              </a:ext>
            </a:extLst>
          </p:cNvPr>
          <p:cNvSpPr/>
          <p:nvPr/>
        </p:nvSpPr>
        <p:spPr>
          <a:xfrm>
            <a:off x="4925330" y="2043534"/>
            <a:ext cx="251461" cy="251459"/>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0" name="Oval 9">
            <a:extLst>
              <a:ext uri="{FF2B5EF4-FFF2-40B4-BE49-F238E27FC236}">
                <a16:creationId xmlns:a16="http://schemas.microsoft.com/office/drawing/2014/main" id="{0CF1806B-3B40-D983-FDC1-CB65D5DBB55F}"/>
              </a:ext>
            </a:extLst>
          </p:cNvPr>
          <p:cNvSpPr/>
          <p:nvPr/>
        </p:nvSpPr>
        <p:spPr>
          <a:xfrm>
            <a:off x="4887229" y="2400330"/>
            <a:ext cx="327661" cy="485367"/>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cxnSp>
        <p:nvCxnSpPr>
          <p:cNvPr id="12" name="Straight Arrow Connector 11">
            <a:extLst>
              <a:ext uri="{FF2B5EF4-FFF2-40B4-BE49-F238E27FC236}">
                <a16:creationId xmlns:a16="http://schemas.microsoft.com/office/drawing/2014/main" id="{F16C1473-4610-4CA0-0B23-12364D127CC9}"/>
              </a:ext>
            </a:extLst>
          </p:cNvPr>
          <p:cNvCxnSpPr>
            <a:cxnSpLocks/>
            <a:stCxn id="8" idx="1"/>
            <a:endCxn id="6" idx="7"/>
          </p:cNvCxnSpPr>
          <p:nvPr/>
        </p:nvCxnSpPr>
        <p:spPr>
          <a:xfrm flipH="1">
            <a:off x="6767835" y="1642673"/>
            <a:ext cx="128265" cy="24273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7" name="TextBox 16">
            <a:extLst>
              <a:ext uri="{FF2B5EF4-FFF2-40B4-BE49-F238E27FC236}">
                <a16:creationId xmlns:a16="http://schemas.microsoft.com/office/drawing/2014/main" id="{72F1436D-E22E-4D54-F343-C084B5A294BE}"/>
              </a:ext>
            </a:extLst>
          </p:cNvPr>
          <p:cNvSpPr txBox="1"/>
          <p:nvPr/>
        </p:nvSpPr>
        <p:spPr>
          <a:xfrm>
            <a:off x="3275442" y="2258168"/>
            <a:ext cx="1304675" cy="738664"/>
          </a:xfrm>
          <a:prstGeom prst="rect">
            <a:avLst/>
          </a:prstGeom>
          <a:solidFill>
            <a:schemeClr val="accent6">
              <a:lumMod val="60000"/>
              <a:lumOff val="40000"/>
            </a:schemeClr>
          </a:solidFill>
          <a:ln>
            <a:solidFill>
              <a:schemeClr val="accent2"/>
            </a:solidFill>
          </a:ln>
        </p:spPr>
        <p:txBody>
          <a:bodyPr wrap="square" rtlCol="0">
            <a:spAutoFit/>
          </a:bodyPr>
          <a:lstStyle/>
          <a:p>
            <a:r>
              <a:rPr lang="en-US" sz="1400" dirty="0"/>
              <a:t>Fire Training Academy &amp; Airport</a:t>
            </a:r>
          </a:p>
        </p:txBody>
      </p:sp>
      <p:cxnSp>
        <p:nvCxnSpPr>
          <p:cNvPr id="18" name="Straight Arrow Connector 17">
            <a:extLst>
              <a:ext uri="{FF2B5EF4-FFF2-40B4-BE49-F238E27FC236}">
                <a16:creationId xmlns:a16="http://schemas.microsoft.com/office/drawing/2014/main" id="{16C18D82-6462-59D4-F9E5-229414072E41}"/>
              </a:ext>
            </a:extLst>
          </p:cNvPr>
          <p:cNvCxnSpPr>
            <a:cxnSpLocks/>
            <a:stCxn id="17" idx="3"/>
            <a:endCxn id="10" idx="2"/>
          </p:cNvCxnSpPr>
          <p:nvPr/>
        </p:nvCxnSpPr>
        <p:spPr>
          <a:xfrm>
            <a:off x="4580117" y="2627500"/>
            <a:ext cx="307112" cy="1551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1" name="Straight Arrow Connector 20">
            <a:extLst>
              <a:ext uri="{FF2B5EF4-FFF2-40B4-BE49-F238E27FC236}">
                <a16:creationId xmlns:a16="http://schemas.microsoft.com/office/drawing/2014/main" id="{DE906A21-3F18-2B45-A2F9-33AB6BA3042C}"/>
              </a:ext>
            </a:extLst>
          </p:cNvPr>
          <p:cNvCxnSpPr>
            <a:cxnSpLocks/>
            <a:stCxn id="17" idx="3"/>
            <a:endCxn id="9" idx="3"/>
          </p:cNvCxnSpPr>
          <p:nvPr/>
        </p:nvCxnSpPr>
        <p:spPr>
          <a:xfrm flipV="1">
            <a:off x="4580117" y="2258168"/>
            <a:ext cx="382039" cy="36933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4" name="Oval 23">
            <a:extLst>
              <a:ext uri="{FF2B5EF4-FFF2-40B4-BE49-F238E27FC236}">
                <a16:creationId xmlns:a16="http://schemas.microsoft.com/office/drawing/2014/main" id="{58D7F177-5C20-B791-6D6E-C290AFA5F7A6}"/>
              </a:ext>
            </a:extLst>
          </p:cNvPr>
          <p:cNvSpPr/>
          <p:nvPr/>
        </p:nvSpPr>
        <p:spPr>
          <a:xfrm>
            <a:off x="6831967" y="2207125"/>
            <a:ext cx="251461" cy="226423"/>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9EF01AF8-534B-9216-FF42-99B6DA369ADC}"/>
              </a:ext>
            </a:extLst>
          </p:cNvPr>
          <p:cNvSpPr/>
          <p:nvPr/>
        </p:nvSpPr>
        <p:spPr>
          <a:xfrm>
            <a:off x="7262110" y="2555574"/>
            <a:ext cx="265981" cy="226423"/>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A188BF90-F687-0F52-D726-C65533022274}"/>
              </a:ext>
            </a:extLst>
          </p:cNvPr>
          <p:cNvSpPr txBox="1"/>
          <p:nvPr/>
        </p:nvSpPr>
        <p:spPr>
          <a:xfrm>
            <a:off x="7464428" y="1987216"/>
            <a:ext cx="1298572" cy="307777"/>
          </a:xfrm>
          <a:prstGeom prst="rect">
            <a:avLst/>
          </a:prstGeom>
          <a:solidFill>
            <a:schemeClr val="accent5">
              <a:lumMod val="40000"/>
              <a:lumOff val="60000"/>
            </a:schemeClr>
          </a:solidFill>
          <a:ln>
            <a:solidFill>
              <a:srgbClr val="C00000"/>
            </a:solidFill>
          </a:ln>
        </p:spPr>
        <p:txBody>
          <a:bodyPr wrap="square" rtlCol="0">
            <a:spAutoFit/>
          </a:bodyPr>
          <a:lstStyle/>
          <a:p>
            <a:r>
              <a:rPr lang="en-US" sz="1400" dirty="0"/>
              <a:t>Impacted Wells</a:t>
            </a:r>
          </a:p>
        </p:txBody>
      </p:sp>
      <p:cxnSp>
        <p:nvCxnSpPr>
          <p:cNvPr id="27" name="Straight Arrow Connector 26">
            <a:extLst>
              <a:ext uri="{FF2B5EF4-FFF2-40B4-BE49-F238E27FC236}">
                <a16:creationId xmlns:a16="http://schemas.microsoft.com/office/drawing/2014/main" id="{6646EC12-A07B-7429-0C37-9A8D9CDB1AB0}"/>
              </a:ext>
            </a:extLst>
          </p:cNvPr>
          <p:cNvCxnSpPr>
            <a:cxnSpLocks/>
            <a:stCxn id="26" idx="1"/>
            <a:endCxn id="24" idx="7"/>
          </p:cNvCxnSpPr>
          <p:nvPr/>
        </p:nvCxnSpPr>
        <p:spPr>
          <a:xfrm flipH="1">
            <a:off x="7046602" y="2141105"/>
            <a:ext cx="417826" cy="99179"/>
          </a:xfrm>
          <a:prstGeom prst="straightConnector1">
            <a:avLst/>
          </a:prstGeom>
          <a:ln>
            <a:solidFill>
              <a:srgbClr val="C00000"/>
            </a:solidFill>
            <a:tailEnd type="triangle"/>
          </a:ln>
        </p:spPr>
        <p:style>
          <a:lnRef idx="1">
            <a:schemeClr val="accent2"/>
          </a:lnRef>
          <a:fillRef idx="0">
            <a:schemeClr val="accent2"/>
          </a:fillRef>
          <a:effectRef idx="0">
            <a:schemeClr val="accent2"/>
          </a:effectRef>
          <a:fontRef idx="minor">
            <a:schemeClr val="tx1"/>
          </a:fontRef>
        </p:style>
      </p:cxnSp>
      <p:cxnSp>
        <p:nvCxnSpPr>
          <p:cNvPr id="30" name="Straight Arrow Connector 29">
            <a:extLst>
              <a:ext uri="{FF2B5EF4-FFF2-40B4-BE49-F238E27FC236}">
                <a16:creationId xmlns:a16="http://schemas.microsoft.com/office/drawing/2014/main" id="{80B0584B-7396-AC3C-0D4F-0EEAC925C73A}"/>
              </a:ext>
            </a:extLst>
          </p:cNvPr>
          <p:cNvCxnSpPr>
            <a:cxnSpLocks/>
            <a:stCxn id="26" idx="1"/>
            <a:endCxn id="25" idx="0"/>
          </p:cNvCxnSpPr>
          <p:nvPr/>
        </p:nvCxnSpPr>
        <p:spPr>
          <a:xfrm flipH="1">
            <a:off x="7395101" y="2141105"/>
            <a:ext cx="69327" cy="414469"/>
          </a:xfrm>
          <a:prstGeom prst="straightConnector1">
            <a:avLst/>
          </a:prstGeom>
          <a:ln>
            <a:solidFill>
              <a:srgbClr val="C0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6255346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C882-2CB9-1812-4B4E-B9A1CED1844D}"/>
              </a:ext>
            </a:extLst>
          </p:cNvPr>
          <p:cNvSpPr>
            <a:spLocks noGrp="1"/>
          </p:cNvSpPr>
          <p:nvPr>
            <p:ph type="title"/>
          </p:nvPr>
        </p:nvSpPr>
        <p:spPr/>
        <p:txBody>
          <a:bodyPr/>
          <a:lstStyle/>
          <a:p>
            <a:r>
              <a:rPr lang="en-US" dirty="0"/>
              <a:t>Yarmouth’s Solutions: Treatment</a:t>
            </a:r>
          </a:p>
        </p:txBody>
      </p:sp>
      <p:pic>
        <p:nvPicPr>
          <p:cNvPr id="7" name="Picture 6">
            <a:extLst>
              <a:ext uri="{FF2B5EF4-FFF2-40B4-BE49-F238E27FC236}">
                <a16:creationId xmlns:a16="http://schemas.microsoft.com/office/drawing/2014/main" id="{68D09F6A-3D09-AE48-4791-596AC85B45EA}"/>
              </a:ext>
            </a:extLst>
          </p:cNvPr>
          <p:cNvPicPr>
            <a:picLocks noChangeAspect="1"/>
          </p:cNvPicPr>
          <p:nvPr/>
        </p:nvPicPr>
        <p:blipFill>
          <a:blip r:embed="rId3"/>
          <a:stretch>
            <a:fillRect/>
          </a:stretch>
        </p:blipFill>
        <p:spPr>
          <a:xfrm>
            <a:off x="3873382" y="903654"/>
            <a:ext cx="3334801" cy="24995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A group of pipes and valves&#10;&#10;Description automatically generated">
            <a:extLst>
              <a:ext uri="{FF2B5EF4-FFF2-40B4-BE49-F238E27FC236}">
                <a16:creationId xmlns:a16="http://schemas.microsoft.com/office/drawing/2014/main" id="{BB5B072B-B469-0A71-2188-85E058DC60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2761" y="1412292"/>
            <a:ext cx="4069095" cy="30518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Content Placeholder 9" descr="A crane lifting a large crane&#10;&#10;Description automatically generated with medium confidence">
            <a:extLst>
              <a:ext uri="{FF2B5EF4-FFF2-40B4-BE49-F238E27FC236}">
                <a16:creationId xmlns:a16="http://schemas.microsoft.com/office/drawing/2014/main" id="{6E400EE5-F9AF-847D-7AE0-36F01547E2CE}"/>
              </a:ext>
            </a:extLst>
          </p:cNvPr>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6002386" y="2762698"/>
            <a:ext cx="2876203" cy="21562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997127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B6213-AD92-0B49-E953-A4FA258E87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036BCA-A1CB-4623-3DAA-584CD0FD9A0D}"/>
              </a:ext>
            </a:extLst>
          </p:cNvPr>
          <p:cNvSpPr>
            <a:spLocks noGrp="1"/>
          </p:cNvSpPr>
          <p:nvPr>
            <p:ph type="title"/>
          </p:nvPr>
        </p:nvSpPr>
        <p:spPr/>
        <p:txBody>
          <a:bodyPr/>
          <a:lstStyle/>
          <a:p>
            <a:r>
              <a:rPr lang="en-US" dirty="0"/>
              <a:t>Yarmouth’s Solutions: Water Conservation</a:t>
            </a:r>
          </a:p>
        </p:txBody>
      </p:sp>
      <p:pic>
        <p:nvPicPr>
          <p:cNvPr id="3" name="Picture 2">
            <a:extLst>
              <a:ext uri="{FF2B5EF4-FFF2-40B4-BE49-F238E27FC236}">
                <a16:creationId xmlns:a16="http://schemas.microsoft.com/office/drawing/2014/main" id="{959FF399-5E78-C6FF-1FA3-2868D5088F54}"/>
              </a:ext>
            </a:extLst>
          </p:cNvPr>
          <p:cNvPicPr>
            <a:picLocks noChangeAspect="1"/>
          </p:cNvPicPr>
          <p:nvPr/>
        </p:nvPicPr>
        <p:blipFill>
          <a:blip r:embed="rId3"/>
          <a:stretch>
            <a:fillRect/>
          </a:stretch>
        </p:blipFill>
        <p:spPr>
          <a:xfrm>
            <a:off x="4796680" y="908322"/>
            <a:ext cx="3274274" cy="2255689"/>
          </a:xfrm>
          <a:prstGeom prst="rect">
            <a:avLst/>
          </a:prstGeom>
        </p:spPr>
      </p:pic>
      <p:pic>
        <p:nvPicPr>
          <p:cNvPr id="13" name="Picture 12">
            <a:extLst>
              <a:ext uri="{FF2B5EF4-FFF2-40B4-BE49-F238E27FC236}">
                <a16:creationId xmlns:a16="http://schemas.microsoft.com/office/drawing/2014/main" id="{AF717FC2-2F68-059D-3F12-F1DBE89B06EE}"/>
              </a:ext>
            </a:extLst>
          </p:cNvPr>
          <p:cNvPicPr>
            <a:picLocks noChangeAspect="1"/>
          </p:cNvPicPr>
          <p:nvPr/>
        </p:nvPicPr>
        <p:blipFill>
          <a:blip r:embed="rId4"/>
          <a:stretch>
            <a:fillRect/>
          </a:stretch>
        </p:blipFill>
        <p:spPr>
          <a:xfrm>
            <a:off x="1009617" y="3448247"/>
            <a:ext cx="7124765" cy="1573862"/>
          </a:xfrm>
          <a:prstGeom prst="rect">
            <a:avLst/>
          </a:prstGeom>
        </p:spPr>
      </p:pic>
      <p:pic>
        <p:nvPicPr>
          <p:cNvPr id="14" name="Content Placeholder 4">
            <a:extLst>
              <a:ext uri="{FF2B5EF4-FFF2-40B4-BE49-F238E27FC236}">
                <a16:creationId xmlns:a16="http://schemas.microsoft.com/office/drawing/2014/main" id="{A5AC8757-3FB1-2C35-B7AF-1D3EA3E4D6C0}"/>
              </a:ext>
            </a:extLst>
          </p:cNvPr>
          <p:cNvPicPr>
            <a:picLocks noChangeAspect="1"/>
          </p:cNvPicPr>
          <p:nvPr/>
        </p:nvPicPr>
        <p:blipFill>
          <a:blip r:embed="rId5"/>
          <a:stretch>
            <a:fillRect/>
          </a:stretch>
        </p:blipFill>
        <p:spPr>
          <a:xfrm>
            <a:off x="1066800" y="843554"/>
            <a:ext cx="3274274" cy="2418618"/>
          </a:xfrm>
          <a:prstGeom prst="rect">
            <a:avLst/>
          </a:prstGeom>
          <a:ln w="19050">
            <a:solidFill>
              <a:schemeClr val="accent1">
                <a:lumMod val="50000"/>
              </a:schemeClr>
            </a:solidFill>
          </a:ln>
        </p:spPr>
      </p:pic>
    </p:spTree>
    <p:extLst>
      <p:ext uri="{BB962C8B-B14F-4D97-AF65-F5344CB8AC3E}">
        <p14:creationId xmlns:p14="http://schemas.microsoft.com/office/powerpoint/2010/main" val="31307274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2C506-4F8A-B7BD-999B-B6A46214F084}"/>
              </a:ext>
            </a:extLst>
          </p:cNvPr>
          <p:cNvSpPr>
            <a:spLocks noGrp="1"/>
          </p:cNvSpPr>
          <p:nvPr>
            <p:ph type="title"/>
          </p:nvPr>
        </p:nvSpPr>
        <p:spPr/>
        <p:txBody>
          <a:bodyPr/>
          <a:lstStyle/>
          <a:p>
            <a:r>
              <a:rPr lang="en-US" dirty="0"/>
              <a:t>Yarmouth’s Solutions: Sewer</a:t>
            </a:r>
          </a:p>
        </p:txBody>
      </p:sp>
      <p:pic>
        <p:nvPicPr>
          <p:cNvPr id="5" name="Content Placeholder 4">
            <a:extLst>
              <a:ext uri="{FF2B5EF4-FFF2-40B4-BE49-F238E27FC236}">
                <a16:creationId xmlns:a16="http://schemas.microsoft.com/office/drawing/2014/main" id="{80E28323-6D32-4F59-B55A-D9C3C4535A58}"/>
              </a:ext>
            </a:extLst>
          </p:cNvPr>
          <p:cNvPicPr>
            <a:picLocks noGrp="1" noChangeAspect="1"/>
          </p:cNvPicPr>
          <p:nvPr>
            <p:ph sz="half" idx="2"/>
          </p:nvPr>
        </p:nvPicPr>
        <p:blipFill>
          <a:blip r:embed="rId3"/>
          <a:stretch>
            <a:fillRect/>
          </a:stretch>
        </p:blipFill>
        <p:spPr>
          <a:xfrm>
            <a:off x="5638800" y="300462"/>
            <a:ext cx="3229065" cy="4564800"/>
          </a:xfrm>
          <a:prstGeom prst="rect">
            <a:avLst/>
          </a:prstGeom>
        </p:spPr>
      </p:pic>
      <p:pic>
        <p:nvPicPr>
          <p:cNvPr id="6" name="Content Placeholder 5">
            <a:extLst>
              <a:ext uri="{FF2B5EF4-FFF2-40B4-BE49-F238E27FC236}">
                <a16:creationId xmlns:a16="http://schemas.microsoft.com/office/drawing/2014/main" id="{5CBA5EFF-9C8E-5E45-2563-559CB1D361B0}"/>
              </a:ext>
            </a:extLst>
          </p:cNvPr>
          <p:cNvPicPr>
            <a:picLocks noGrp="1" noChangeAspect="1"/>
          </p:cNvPicPr>
          <p:nvPr>
            <p:ph sz="half" idx="1"/>
          </p:nvPr>
        </p:nvPicPr>
        <p:blipFill>
          <a:blip r:embed="rId4" cstate="print">
            <a:extLst>
              <a:ext uri="{28A0092B-C50C-407E-A947-70E740481C1C}">
                <a14:useLocalDpi xmlns:a14="http://schemas.microsoft.com/office/drawing/2010/main" val="0"/>
              </a:ext>
            </a:extLst>
          </a:blip>
          <a:srcRect t="-1" b="-1174"/>
          <a:stretch/>
        </p:blipFill>
        <p:spPr>
          <a:xfrm rot="5400000">
            <a:off x="2439890" y="893860"/>
            <a:ext cx="3124200" cy="29747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A group of people standing in a construction site&#10;&#10;AI-generated content may be incorrect.">
            <a:extLst>
              <a:ext uri="{FF2B5EF4-FFF2-40B4-BE49-F238E27FC236}">
                <a16:creationId xmlns:a16="http://schemas.microsoft.com/office/drawing/2014/main" id="{0BE34555-F4A1-0807-4034-3CB5BC5DE9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135733" y="1578769"/>
            <a:ext cx="3638552" cy="27289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900371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FB75F-FC29-ADCF-E5B0-3453244A37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F62469B-A1A3-3538-9B4C-9BA264668AA1}"/>
              </a:ext>
            </a:extLst>
          </p:cNvPr>
          <p:cNvSpPr>
            <a:spLocks noGrp="1"/>
          </p:cNvSpPr>
          <p:nvPr>
            <p:ph type="body" sz="quarter" idx="11"/>
          </p:nvPr>
        </p:nvSpPr>
        <p:spPr/>
        <p:txBody>
          <a:bodyPr/>
          <a:lstStyle/>
          <a:p>
            <a:r>
              <a:rPr lang="en-US" dirty="0"/>
              <a:t>Contact Information</a:t>
            </a:r>
          </a:p>
        </p:txBody>
      </p:sp>
      <p:sp>
        <p:nvSpPr>
          <p:cNvPr id="3" name="TextBox 2">
            <a:extLst>
              <a:ext uri="{FF2B5EF4-FFF2-40B4-BE49-F238E27FC236}">
                <a16:creationId xmlns:a16="http://schemas.microsoft.com/office/drawing/2014/main" id="{E49A732F-C0CF-84DD-1B0C-4AF15B63925C}"/>
              </a:ext>
            </a:extLst>
          </p:cNvPr>
          <p:cNvSpPr txBox="1"/>
          <p:nvPr/>
        </p:nvSpPr>
        <p:spPr>
          <a:xfrm>
            <a:off x="23004" y="2220662"/>
            <a:ext cx="2430781" cy="1138773"/>
          </a:xfrm>
          <a:prstGeom prst="rect">
            <a:avLst/>
          </a:prstGeom>
          <a:noFill/>
        </p:spPr>
        <p:txBody>
          <a:bodyPr wrap="square" tIns="228600" rtlCol="0">
            <a:spAutoFit/>
          </a:bodyPr>
          <a:lstStyle/>
          <a:p>
            <a:pPr algn="ctr"/>
            <a:r>
              <a:rPr lang="en-US" sz="1400" b="1" dirty="0">
                <a:solidFill>
                  <a:schemeClr val="accent1"/>
                </a:solidFill>
                <a:latin typeface="Swis721 BT" panose="020B0504020202020204" pitchFamily="34" charset="0"/>
              </a:rPr>
              <a:t>Linda Cook</a:t>
            </a:r>
          </a:p>
          <a:p>
            <a:pPr algn="ctr"/>
            <a:r>
              <a:rPr lang="en-US" sz="1400" dirty="0">
                <a:solidFill>
                  <a:schemeClr val="tx1">
                    <a:lumMod val="65000"/>
                    <a:lumOff val="35000"/>
                  </a:schemeClr>
                </a:solidFill>
              </a:rPr>
              <a:t>Senior Technical Leader</a:t>
            </a:r>
          </a:p>
          <a:p>
            <a:pPr algn="ctr"/>
            <a:r>
              <a:rPr lang="en-US" sz="1400" dirty="0">
                <a:solidFill>
                  <a:schemeClr val="tx1">
                    <a:lumMod val="65000"/>
                    <a:lumOff val="35000"/>
                  </a:schemeClr>
                </a:solidFill>
              </a:rPr>
              <a:t>Weston &amp; Sampson</a:t>
            </a:r>
          </a:p>
          <a:p>
            <a:pPr algn="ctr"/>
            <a:r>
              <a:rPr lang="en-US" sz="1400" dirty="0">
                <a:solidFill>
                  <a:schemeClr val="tx1">
                    <a:lumMod val="65000"/>
                    <a:lumOff val="35000"/>
                  </a:schemeClr>
                </a:solidFill>
              </a:rPr>
              <a:t>cook.linda@wseinc.com</a:t>
            </a:r>
          </a:p>
        </p:txBody>
      </p:sp>
      <p:pic>
        <p:nvPicPr>
          <p:cNvPr id="5" name="Picture 4" descr="A person with long blonde hair wearing glasses&#10;&#10;Description automatically generated">
            <a:extLst>
              <a:ext uri="{FF2B5EF4-FFF2-40B4-BE49-F238E27FC236}">
                <a16:creationId xmlns:a16="http://schemas.microsoft.com/office/drawing/2014/main" id="{73D6FAEF-6AC5-DD7F-FCF1-D8CBF5A0D15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853" b="9853"/>
          <a:stretch/>
        </p:blipFill>
        <p:spPr>
          <a:xfrm>
            <a:off x="484013" y="793239"/>
            <a:ext cx="1508761" cy="1508761"/>
          </a:xfrm>
          <a:prstGeom prst="ellipse">
            <a:avLst/>
          </a:prstGeom>
        </p:spPr>
      </p:pic>
      <p:sp>
        <p:nvSpPr>
          <p:cNvPr id="12" name="Slide Number Placeholder 1">
            <a:extLst>
              <a:ext uri="{FF2B5EF4-FFF2-40B4-BE49-F238E27FC236}">
                <a16:creationId xmlns:a16="http://schemas.microsoft.com/office/drawing/2014/main" id="{B3340790-6D25-5F4B-5EA2-A8B9F299BE0B}"/>
              </a:ext>
            </a:extLst>
          </p:cNvPr>
          <p:cNvSpPr>
            <a:spLocks noGrp="1"/>
          </p:cNvSpPr>
          <p:nvPr>
            <p:ph type="sldNum" sz="quarter" idx="4"/>
          </p:nvPr>
        </p:nvSpPr>
        <p:spPr>
          <a:xfrm>
            <a:off x="6858001" y="4767263"/>
            <a:ext cx="2133600" cy="273844"/>
          </a:xfrm>
        </p:spPr>
        <p:txBody>
          <a:bodyPr/>
          <a:lstStyle/>
          <a:p>
            <a:fld id="{66D1E8CB-FECB-4480-A50A-D9FF92647189}" type="slidenum">
              <a:rPr lang="en-US" smtClean="0"/>
              <a:pPr/>
              <a:t>42</a:t>
            </a:fld>
            <a:endParaRPr lang="en-US" dirty="0"/>
          </a:p>
        </p:txBody>
      </p:sp>
      <p:pic>
        <p:nvPicPr>
          <p:cNvPr id="4" name="Picture 3" descr="A person taking a selfie&#10;&#10;Description automatically generated">
            <a:extLst>
              <a:ext uri="{FF2B5EF4-FFF2-40B4-BE49-F238E27FC236}">
                <a16:creationId xmlns:a16="http://schemas.microsoft.com/office/drawing/2014/main" id="{EA0476B6-5E63-10A8-CE2C-642C3F38AE6B}"/>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5000"/>
                    </a14:imgEffect>
                  </a14:imgLayer>
                </a14:imgProps>
              </a:ext>
              <a:ext uri="{28A0092B-C50C-407E-A947-70E740481C1C}">
                <a14:useLocalDpi xmlns:a14="http://schemas.microsoft.com/office/drawing/2010/main" val="0"/>
              </a:ext>
            </a:extLst>
          </a:blip>
          <a:srcRect t="4809" b="14829"/>
          <a:stretch/>
        </p:blipFill>
        <p:spPr>
          <a:xfrm>
            <a:off x="2507548" y="1889618"/>
            <a:ext cx="1548289" cy="1548289"/>
          </a:xfrm>
          <a:prstGeom prst="ellipse">
            <a:avLst/>
          </a:prstGeom>
          <a:ln>
            <a:noFill/>
          </a:ln>
          <a:effectLst>
            <a:softEdge rad="31750"/>
          </a:effectLst>
        </p:spPr>
      </p:pic>
      <p:sp>
        <p:nvSpPr>
          <p:cNvPr id="6" name="TextBox 5">
            <a:extLst>
              <a:ext uri="{FF2B5EF4-FFF2-40B4-BE49-F238E27FC236}">
                <a16:creationId xmlns:a16="http://schemas.microsoft.com/office/drawing/2014/main" id="{C30D64E9-6FC7-295A-CD77-E73B9565DBE2}"/>
              </a:ext>
            </a:extLst>
          </p:cNvPr>
          <p:cNvSpPr txBox="1"/>
          <p:nvPr/>
        </p:nvSpPr>
        <p:spPr>
          <a:xfrm>
            <a:off x="1893927" y="3335084"/>
            <a:ext cx="2668006" cy="1354217"/>
          </a:xfrm>
          <a:prstGeom prst="rect">
            <a:avLst/>
          </a:prstGeom>
          <a:noFill/>
        </p:spPr>
        <p:txBody>
          <a:bodyPr wrap="square" tIns="228600" rtlCol="0">
            <a:spAutoFit/>
          </a:bodyPr>
          <a:lstStyle/>
          <a:p>
            <a:pPr algn="ctr"/>
            <a:r>
              <a:rPr lang="en-US" sz="1400" b="1" dirty="0">
                <a:solidFill>
                  <a:schemeClr val="accent1"/>
                </a:solidFill>
                <a:latin typeface="Swis721 BT" panose="020B0504020202020204" pitchFamily="34" charset="0"/>
              </a:rPr>
              <a:t>Natalie Johnson, PhD</a:t>
            </a:r>
          </a:p>
          <a:p>
            <a:pPr algn="ctr"/>
            <a:r>
              <a:rPr lang="en-US" sz="1400">
                <a:solidFill>
                  <a:schemeClr val="tx1">
                    <a:lumMod val="65000"/>
                    <a:lumOff val="35000"/>
                  </a:schemeClr>
                </a:solidFill>
              </a:rPr>
              <a:t>Mass DEP </a:t>
            </a:r>
            <a:endParaRPr lang="en-US" sz="1400" dirty="0">
              <a:solidFill>
                <a:schemeClr val="tx1">
                  <a:lumMod val="65000"/>
                  <a:lumOff val="35000"/>
                </a:schemeClr>
              </a:solidFill>
            </a:endParaRPr>
          </a:p>
          <a:p>
            <a:pPr algn="ctr"/>
            <a:r>
              <a:rPr lang="en-US" sz="1400" dirty="0">
                <a:solidFill>
                  <a:schemeClr val="tx1">
                    <a:lumMod val="65000"/>
                    <a:lumOff val="35000"/>
                  </a:schemeClr>
                </a:solidFill>
              </a:rPr>
              <a:t>Bureau of Waste Site Cleanup</a:t>
            </a:r>
          </a:p>
          <a:p>
            <a:pPr algn="ctr"/>
            <a:r>
              <a:rPr lang="en-US" sz="1400" dirty="0">
                <a:solidFill>
                  <a:schemeClr val="tx1">
                    <a:lumMod val="65000"/>
                    <a:lumOff val="35000"/>
                  </a:schemeClr>
                </a:solidFill>
              </a:rPr>
              <a:t>Northeast Regional Office</a:t>
            </a:r>
          </a:p>
          <a:p>
            <a:pPr algn="ctr"/>
            <a:r>
              <a:rPr lang="en-US" sz="1400" dirty="0">
                <a:solidFill>
                  <a:schemeClr val="tx1">
                    <a:lumMod val="65000"/>
                    <a:lumOff val="35000"/>
                  </a:schemeClr>
                </a:solidFill>
              </a:rPr>
              <a:t>natalie.johnson@mass.gov</a:t>
            </a:r>
          </a:p>
        </p:txBody>
      </p:sp>
      <p:pic>
        <p:nvPicPr>
          <p:cNvPr id="7" name="Google Shape;160;p2">
            <a:extLst>
              <a:ext uri="{FF2B5EF4-FFF2-40B4-BE49-F238E27FC236}">
                <a16:creationId xmlns:a16="http://schemas.microsoft.com/office/drawing/2014/main" id="{82866AF8-1842-D54F-1DF4-2C49EA7B6727}"/>
              </a:ext>
            </a:extLst>
          </p:cNvPr>
          <p:cNvPicPr preferRelativeResize="0"/>
          <p:nvPr/>
        </p:nvPicPr>
        <p:blipFill>
          <a:blip r:embed="rId6" cstate="print">
            <a:extLst>
              <a:ext uri="{28A0092B-C50C-407E-A947-70E740481C1C}">
                <a14:useLocalDpi xmlns:a14="http://schemas.microsoft.com/office/drawing/2010/main" val="0"/>
              </a:ext>
            </a:extLst>
          </a:blip>
          <a:srcRect t="3968" b="3968"/>
          <a:stretch/>
        </p:blipFill>
        <p:spPr>
          <a:xfrm>
            <a:off x="4792169" y="785249"/>
            <a:ext cx="1799000" cy="1786501"/>
          </a:xfrm>
          <a:prstGeom prst="ellipse">
            <a:avLst/>
          </a:prstGeom>
          <a:noFill/>
          <a:ln>
            <a:noFill/>
          </a:ln>
        </p:spPr>
      </p:pic>
      <p:sp>
        <p:nvSpPr>
          <p:cNvPr id="8" name="Google Shape;161;p2">
            <a:extLst>
              <a:ext uri="{FF2B5EF4-FFF2-40B4-BE49-F238E27FC236}">
                <a16:creationId xmlns:a16="http://schemas.microsoft.com/office/drawing/2014/main" id="{EB5D66A9-3B8B-9422-7F25-60115B9166F5}"/>
              </a:ext>
            </a:extLst>
          </p:cNvPr>
          <p:cNvSpPr txBox="1"/>
          <p:nvPr/>
        </p:nvSpPr>
        <p:spPr>
          <a:xfrm>
            <a:off x="4542816" y="2378013"/>
            <a:ext cx="2297906" cy="1384954"/>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400" b="1" i="0" u="none" strike="noStrike" cap="none" dirty="0">
              <a:solidFill>
                <a:schemeClr val="accent1"/>
              </a:solidFill>
              <a:latin typeface="Arial"/>
              <a:ea typeface="Arial"/>
              <a:cs typeface="Arial"/>
              <a:sym typeface="Arial"/>
            </a:endParaRPr>
          </a:p>
          <a:p>
            <a:pPr marL="0" marR="0" lvl="0" indent="0" algn="ctr" rtl="0">
              <a:spcBef>
                <a:spcPts val="0"/>
              </a:spcBef>
              <a:spcAft>
                <a:spcPts val="0"/>
              </a:spcAft>
              <a:buNone/>
            </a:pPr>
            <a:r>
              <a:rPr lang="en-US" sz="1400" b="1" i="0" u="none" strike="noStrike" cap="none" dirty="0">
                <a:solidFill>
                  <a:schemeClr val="accent1"/>
                </a:solidFill>
                <a:latin typeface="+mn-lt"/>
                <a:ea typeface="Arial"/>
                <a:cs typeface="Arial"/>
                <a:sym typeface="Arial"/>
              </a:rPr>
              <a:t>Laurie J. Ruszala, P.E.</a:t>
            </a:r>
            <a:endParaRPr dirty="0">
              <a:latin typeface="+mn-lt"/>
            </a:endParaRPr>
          </a:p>
          <a:p>
            <a:pPr algn="ctr"/>
            <a:r>
              <a:rPr lang="en-US" dirty="0">
                <a:solidFill>
                  <a:srgbClr val="595959"/>
                </a:solidFill>
                <a:latin typeface="+mn-lt"/>
              </a:rPr>
              <a:t>Water &amp; Wastewater Superintendent</a:t>
            </a:r>
            <a:endParaRPr lang="en-US" dirty="0">
              <a:latin typeface="+mn-lt"/>
            </a:endParaRPr>
          </a:p>
          <a:p>
            <a:pPr marL="0" marR="0" lvl="0" indent="0" algn="ctr" rtl="0">
              <a:spcBef>
                <a:spcPts val="0"/>
              </a:spcBef>
              <a:spcAft>
                <a:spcPts val="0"/>
              </a:spcAft>
              <a:buNone/>
            </a:pPr>
            <a:r>
              <a:rPr lang="en-US" sz="1400" b="0" u="none" strike="noStrike" cap="none" dirty="0">
                <a:solidFill>
                  <a:srgbClr val="595959"/>
                </a:solidFill>
                <a:latin typeface="+mn-lt"/>
                <a:ea typeface="Arial"/>
                <a:cs typeface="Arial"/>
                <a:sym typeface="Arial"/>
              </a:rPr>
              <a:t>Town of Yarmouth</a:t>
            </a:r>
            <a:endParaRPr dirty="0">
              <a:latin typeface="+mn-lt"/>
            </a:endParaRPr>
          </a:p>
          <a:p>
            <a:pPr marL="0" marR="0" lvl="0" indent="0" algn="ctr" rtl="0">
              <a:spcBef>
                <a:spcPts val="0"/>
              </a:spcBef>
              <a:spcAft>
                <a:spcPts val="0"/>
              </a:spcAft>
              <a:buNone/>
            </a:pPr>
            <a:r>
              <a:rPr lang="en-US" sz="1400" b="0" i="0" u="none" strike="noStrike" cap="none" dirty="0">
                <a:solidFill>
                  <a:srgbClr val="595959"/>
                </a:solidFill>
                <a:latin typeface="+mn-lt"/>
                <a:ea typeface="Arial"/>
                <a:cs typeface="Arial"/>
                <a:sym typeface="Arial"/>
              </a:rPr>
              <a:t>lruszala@yarmouth.ma.us </a:t>
            </a:r>
            <a:endParaRPr dirty="0">
              <a:latin typeface="+mn-lt"/>
            </a:endParaRPr>
          </a:p>
        </p:txBody>
      </p:sp>
      <p:pic>
        <p:nvPicPr>
          <p:cNvPr id="9" name="Google Shape;547;p33">
            <a:extLst>
              <a:ext uri="{FF2B5EF4-FFF2-40B4-BE49-F238E27FC236}">
                <a16:creationId xmlns:a16="http://schemas.microsoft.com/office/drawing/2014/main" id="{121E5EF3-5878-075D-5623-11C8AE216AFD}"/>
              </a:ext>
            </a:extLst>
          </p:cNvPr>
          <p:cNvPicPr preferRelativeResize="0"/>
          <p:nvPr/>
        </p:nvPicPr>
        <p:blipFill rotWithShape="1">
          <a:blip r:embed="rId7">
            <a:alphaModFix/>
          </a:blip>
          <a:srcRect l="14660" t="6279" r="14653" b="44077"/>
          <a:stretch/>
        </p:blipFill>
        <p:spPr>
          <a:xfrm>
            <a:off x="7014664" y="1770513"/>
            <a:ext cx="1799100" cy="1786500"/>
          </a:xfrm>
          <a:prstGeom prst="ellipse">
            <a:avLst/>
          </a:prstGeom>
          <a:noFill/>
          <a:ln>
            <a:noFill/>
          </a:ln>
        </p:spPr>
      </p:pic>
      <p:sp>
        <p:nvSpPr>
          <p:cNvPr id="10" name="Google Shape;548;p33">
            <a:extLst>
              <a:ext uri="{FF2B5EF4-FFF2-40B4-BE49-F238E27FC236}">
                <a16:creationId xmlns:a16="http://schemas.microsoft.com/office/drawing/2014/main" id="{198BB4F3-CF34-A73C-90D5-E7CB3A8AFA10}"/>
              </a:ext>
            </a:extLst>
          </p:cNvPr>
          <p:cNvSpPr txBox="1"/>
          <p:nvPr/>
        </p:nvSpPr>
        <p:spPr>
          <a:xfrm>
            <a:off x="6812165" y="3763008"/>
            <a:ext cx="2538600" cy="933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US" b="1" dirty="0">
                <a:solidFill>
                  <a:schemeClr val="accent1"/>
                </a:solidFill>
                <a:latin typeface="+mn-lt"/>
              </a:rPr>
              <a:t>Michael O’Connell</a:t>
            </a:r>
            <a:endParaRPr b="1" dirty="0">
              <a:solidFill>
                <a:schemeClr val="accent1"/>
              </a:solidFill>
              <a:latin typeface="+mn-lt"/>
            </a:endParaRPr>
          </a:p>
          <a:p>
            <a:pPr algn="ctr"/>
            <a:r>
              <a:rPr lang="en-US" dirty="0">
                <a:solidFill>
                  <a:srgbClr val="595959"/>
                </a:solidFill>
                <a:latin typeface="+mn-lt"/>
              </a:rPr>
              <a:t>Deputy Director of Water</a:t>
            </a:r>
          </a:p>
          <a:p>
            <a:pPr marL="0" lvl="0" indent="0" algn="ctr" rtl="0">
              <a:spcBef>
                <a:spcPts val="0"/>
              </a:spcBef>
              <a:spcAft>
                <a:spcPts val="0"/>
              </a:spcAft>
              <a:buNone/>
            </a:pPr>
            <a:r>
              <a:rPr lang="en-US" dirty="0">
                <a:solidFill>
                  <a:srgbClr val="595959"/>
                </a:solidFill>
                <a:latin typeface="+mn-lt"/>
              </a:rPr>
              <a:t>Town of West Springfield</a:t>
            </a:r>
            <a:endParaRPr dirty="0">
              <a:solidFill>
                <a:srgbClr val="595959"/>
              </a:solidFill>
              <a:latin typeface="+mn-lt"/>
            </a:endParaRPr>
          </a:p>
          <a:p>
            <a:pPr marL="0" lvl="0" indent="0" algn="ctr" rtl="0">
              <a:spcBef>
                <a:spcPts val="0"/>
              </a:spcBef>
              <a:spcAft>
                <a:spcPts val="0"/>
              </a:spcAft>
              <a:buNone/>
            </a:pPr>
            <a:r>
              <a:rPr lang="en-US" dirty="0">
                <a:solidFill>
                  <a:srgbClr val="595959"/>
                </a:solidFill>
                <a:latin typeface="+mn-lt"/>
              </a:rPr>
              <a:t>moconnell@tows.org</a:t>
            </a:r>
            <a:endParaRPr dirty="0">
              <a:solidFill>
                <a:srgbClr val="595959"/>
              </a:solidFill>
              <a:latin typeface="+mn-lt"/>
            </a:endParaRPr>
          </a:p>
        </p:txBody>
      </p:sp>
    </p:spTree>
    <p:extLst>
      <p:ext uri="{BB962C8B-B14F-4D97-AF65-F5344CB8AC3E}">
        <p14:creationId xmlns:p14="http://schemas.microsoft.com/office/powerpoint/2010/main" val="1510650544"/>
      </p:ext>
    </p:extLst>
  </p:cSld>
  <p:clrMapOvr>
    <a:masterClrMapping/>
  </p:clrMapOvr>
</p:sld>
</file>

<file path=ppt/theme/theme1.xml><?xml version="1.0" encoding="utf-8"?>
<a:theme xmlns:a="http://schemas.openxmlformats.org/drawingml/2006/main" name="1_2017d">
  <a:themeElements>
    <a:clrScheme name="Custom 3">
      <a:dk1>
        <a:sysClr val="windowText" lastClr="000000"/>
      </a:dk1>
      <a:lt1>
        <a:sysClr val="window" lastClr="FFFFFF"/>
      </a:lt1>
      <a:dk2>
        <a:srgbClr val="00053E"/>
      </a:dk2>
      <a:lt2>
        <a:srgbClr val="E7E6E6"/>
      </a:lt2>
      <a:accent1>
        <a:srgbClr val="007BB6"/>
      </a:accent1>
      <a:accent2>
        <a:srgbClr val="82C341"/>
      </a:accent2>
      <a:accent3>
        <a:srgbClr val="00BCE7"/>
      </a:accent3>
      <a:accent4>
        <a:srgbClr val="70659A"/>
      </a:accent4>
      <a:accent5>
        <a:srgbClr val="FEC553"/>
      </a:accent5>
      <a:accent6>
        <a:srgbClr val="C4D6A4"/>
      </a:accent6>
      <a:hlink>
        <a:srgbClr val="007BB6"/>
      </a:hlink>
      <a:folHlink>
        <a:srgbClr val="00053E"/>
      </a:folHlink>
    </a:clrScheme>
    <a:fontScheme name="W&amp;S template">
      <a:majorFont>
        <a:latin typeface="Swis721 BT"/>
        <a:ea typeface=""/>
        <a:cs typeface=""/>
      </a:majorFont>
      <a:minorFont>
        <a:latin typeface="Swis721 Lt B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irtual Engagement.pptx" id="{6CCCBE86-EE28-4D61-BFAE-7B9553124F10}" vid="{81E3B37D-D253-4DDF-9375-EB4DD4BB27B0}"/>
    </a:ext>
  </a:extLst>
</a:theme>
</file>

<file path=ppt/theme/theme2.xml><?xml version="1.0" encoding="utf-8"?>
<a:theme xmlns:a="http://schemas.openxmlformats.org/drawingml/2006/main" name="Custom Design">
  <a:themeElements>
    <a:clrScheme name="Custom 3">
      <a:dk1>
        <a:sysClr val="windowText" lastClr="000000"/>
      </a:dk1>
      <a:lt1>
        <a:sysClr val="window" lastClr="FFFFFF"/>
      </a:lt1>
      <a:dk2>
        <a:srgbClr val="00053E"/>
      </a:dk2>
      <a:lt2>
        <a:srgbClr val="E7E6E6"/>
      </a:lt2>
      <a:accent1>
        <a:srgbClr val="007BB6"/>
      </a:accent1>
      <a:accent2>
        <a:srgbClr val="82C341"/>
      </a:accent2>
      <a:accent3>
        <a:srgbClr val="00BCE7"/>
      </a:accent3>
      <a:accent4>
        <a:srgbClr val="70659A"/>
      </a:accent4>
      <a:accent5>
        <a:srgbClr val="FEC553"/>
      </a:accent5>
      <a:accent6>
        <a:srgbClr val="C4D6A4"/>
      </a:accent6>
      <a:hlink>
        <a:srgbClr val="007BB6"/>
      </a:hlink>
      <a:folHlink>
        <a:srgbClr val="00053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irtual Engagement.pptx" id="{6CCCBE86-EE28-4D61-BFAE-7B9553124F10}" vid="{F628CF39-02E4-4451-B86C-974721F3696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Virtual Engagement</Template>
  <TotalTime>39262</TotalTime>
  <Words>2669</Words>
  <Application>Microsoft Office PowerPoint</Application>
  <PresentationFormat>On-screen Show (16:9)</PresentationFormat>
  <Paragraphs>438</Paragraphs>
  <Slides>42</Slides>
  <Notes>26</Notes>
  <HiddenSlides>6</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42</vt:i4>
      </vt:variant>
    </vt:vector>
  </HeadingPairs>
  <TitlesOfParts>
    <vt:vector size="53" baseType="lpstr">
      <vt:lpstr>Aptos</vt:lpstr>
      <vt:lpstr>Aptos Narrow</vt:lpstr>
      <vt:lpstr>Arial</vt:lpstr>
      <vt:lpstr>Calibri</vt:lpstr>
      <vt:lpstr>Open Sans</vt:lpstr>
      <vt:lpstr>Swis721 Blk BT</vt:lpstr>
      <vt:lpstr>Swis721 BT</vt:lpstr>
      <vt:lpstr>Swis721 Lt BT</vt:lpstr>
      <vt:lpstr>Wingdings</vt:lpstr>
      <vt:lpstr>1_2017d</vt:lpstr>
      <vt:lpstr>Custom Design</vt:lpstr>
      <vt:lpstr>PowerPoint Presentation</vt:lpstr>
      <vt:lpstr>PowerPoint Presentation</vt:lpstr>
      <vt:lpstr>PowerPoint Presentation</vt:lpstr>
      <vt:lpstr>PowerPoint Presentation</vt:lpstr>
      <vt:lpstr>PowerPoint Presentation</vt:lpstr>
      <vt:lpstr>The Basics</vt:lpstr>
      <vt:lpstr>They’re in Everything</vt:lpstr>
      <vt:lpstr>They’re Everywhere</vt:lpstr>
      <vt:lpstr>How much is that?</vt:lpstr>
      <vt:lpstr>PowerPoint Presentation</vt:lpstr>
      <vt:lpstr>Your Potential PFAS Exposures</vt:lpstr>
      <vt:lpstr>PowerPoint Presentation</vt:lpstr>
      <vt:lpstr>Federal Regulations</vt:lpstr>
      <vt:lpstr>EPA Road Map</vt:lpstr>
      <vt:lpstr>National Primary Drinking Water Regulation</vt:lpstr>
      <vt:lpstr>CERCLA Hazardous Substances – PFOA and PFOS</vt:lpstr>
      <vt:lpstr>Mass State Regulations and Data</vt:lpstr>
      <vt:lpstr>PFAS Regulations in Massachusetts: Drinking Water</vt:lpstr>
      <vt:lpstr>PowerPoint Presentation</vt:lpstr>
      <vt:lpstr>Other PFAS Regulations in Massachusetts</vt:lpstr>
      <vt:lpstr>MassDEP PFAS Soil and Groundwater Standards</vt:lpstr>
      <vt:lpstr>Example of PFAS Release</vt:lpstr>
      <vt:lpstr>MassDEP’s Involvement in Private Wells</vt:lpstr>
      <vt:lpstr>PowerPoint Presentation</vt:lpstr>
      <vt:lpstr>Why Should I Care About PFAS?</vt:lpstr>
      <vt:lpstr>Public Health</vt:lpstr>
      <vt:lpstr>Sources of Contamination</vt:lpstr>
      <vt:lpstr>Mitigation and Remediation</vt:lpstr>
      <vt:lpstr>Public Perception</vt:lpstr>
      <vt:lpstr>PFAS in Public Water Systems</vt:lpstr>
      <vt:lpstr>Testing</vt:lpstr>
      <vt:lpstr>Treatment: Granular Activated Carbon</vt:lpstr>
      <vt:lpstr>Treatment: Granular Activated Carbon</vt:lpstr>
      <vt:lpstr>Treatment: Reverse Osmosis</vt:lpstr>
      <vt:lpstr>Treatment: Anion Exchange Resin IEX</vt:lpstr>
      <vt:lpstr>Yarmouth’s Story</vt:lpstr>
      <vt:lpstr>Yarmouth’s Story</vt:lpstr>
      <vt:lpstr>Source of PFAS in Yarmouth</vt:lpstr>
      <vt:lpstr>Yarmouth’s Solutions: Treatment</vt:lpstr>
      <vt:lpstr>Yarmouth’s Solutions: Water Conservation</vt:lpstr>
      <vt:lpstr>Yarmouth’s Solutions: Sewer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Cook, Linda</dc:creator>
  <cp:lastModifiedBy>Cook, Linda</cp:lastModifiedBy>
  <cp:revision>10</cp:revision>
  <dcterms:created xsi:type="dcterms:W3CDTF">2024-09-09T14:24:11Z</dcterms:created>
  <dcterms:modified xsi:type="dcterms:W3CDTF">2025-02-11T19:55:11Z</dcterms:modified>
</cp:coreProperties>
</file>